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ugaki" charset="1" panose="00000000000000000000"/>
      <p:regular r:id="rId21"/>
    </p:embeddedFont>
    <p:embeddedFont>
      <p:font typeface="Josefin Sans" charset="1" panose="00000500000000000000"/>
      <p:regular r:id="rId22"/>
    </p:embeddedFont>
    <p:embeddedFont>
      <p:font typeface="Space Cowboy" charset="1" panose="00000500000000000000"/>
      <p:regular r:id="rId23"/>
    </p:embeddedFont>
    <p:embeddedFont>
      <p:font typeface="League Gothic" charset="1" panose="00000500000000000000"/>
      <p:regular r:id="rId24"/>
    </p:embeddedFont>
    <p:embeddedFont>
      <p:font typeface="Josefin Sans Bold" charset="1" panose="00000800000000000000"/>
      <p:regular r:id="rId25"/>
    </p:embeddedFont>
    <p:embeddedFont>
      <p:font typeface="Poppins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problem we are addressing is the cumbersome and often unreliable process of reserving leisure spaces, such as beach spots or rooms, using traditional methods like phone calls or emails. These methods are inefficient, prone to errors, and often lack transparency regarding availability and booking conditions. Our app, Oasis Spacebar, aims to streamline this process by providing a user-friendly, efficient, and transparent reservation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png" Type="http://schemas.openxmlformats.org/officeDocument/2006/relationships/image"/><Relationship Id="rId12" Target="../media/image6.pn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png" Type="http://schemas.openxmlformats.org/officeDocument/2006/relationships/image"/><Relationship Id="rId2" Target="../media/image38.png" Type="http://schemas.openxmlformats.org/officeDocument/2006/relationships/image"/><Relationship Id="rId3" Target="../media/image39.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 Id="rId9"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22.png" Type="http://schemas.openxmlformats.org/officeDocument/2006/relationships/image"/><Relationship Id="rId15" Target="../media/image23.png" Type="http://schemas.openxmlformats.org/officeDocument/2006/relationships/image"/><Relationship Id="rId16" Target="../media/image24.png" Type="http://schemas.openxmlformats.org/officeDocument/2006/relationships/image"/><Relationship Id="rId17" Target="../media/image25.pn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media/image14.png" Type="http://schemas.openxmlformats.org/officeDocument/2006/relationships/image"/><Relationship Id="rId20" Target="../media/image28.png" Type="http://schemas.openxmlformats.org/officeDocument/2006/relationships/image"/><Relationship Id="rId21" Target="../media/image29.png" Type="http://schemas.openxmlformats.org/officeDocument/2006/relationships/image"/><Relationship Id="rId22" Target="../media/image30.sv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2C29D"/>
        </a:solidFill>
      </p:bgPr>
    </p:bg>
    <p:spTree>
      <p:nvGrpSpPr>
        <p:cNvPr id="1" name=""/>
        <p:cNvGrpSpPr/>
        <p:nvPr/>
      </p:nvGrpSpPr>
      <p:grpSpPr>
        <a:xfrm>
          <a:off x="0" y="0"/>
          <a:ext cx="0" cy="0"/>
          <a:chOff x="0" y="0"/>
          <a:chExt cx="0" cy="0"/>
        </a:xfrm>
      </p:grpSpPr>
      <p:grpSp>
        <p:nvGrpSpPr>
          <p:cNvPr name="Group 2" id="2"/>
          <p:cNvGrpSpPr/>
          <p:nvPr/>
        </p:nvGrpSpPr>
        <p:grpSpPr>
          <a:xfrm rot="0">
            <a:off x="9371342" y="-344438"/>
            <a:ext cx="4075082" cy="3078500"/>
            <a:chOff x="0" y="0"/>
            <a:chExt cx="5433442" cy="4104667"/>
          </a:xfrm>
        </p:grpSpPr>
        <p:pic>
          <p:nvPicPr>
            <p:cNvPr name="Picture 3" id="3"/>
            <p:cNvPicPr>
              <a:picLocks noChangeAspect="true"/>
            </p:cNvPicPr>
            <p:nvPr/>
          </p:nvPicPr>
          <p:blipFill>
            <a:blip r:embed="rId2"/>
            <a:srcRect l="360" t="0" r="360" b="0"/>
            <a:stretch>
              <a:fillRect/>
            </a:stretch>
          </p:blipFill>
          <p:spPr>
            <a:xfrm flipH="false" flipV="false">
              <a:off x="0" y="0"/>
              <a:ext cx="5433442" cy="4104667"/>
            </a:xfrm>
            <a:prstGeom prst="rect">
              <a:avLst/>
            </a:prstGeom>
          </p:spPr>
        </p:pic>
      </p:grpSp>
      <p:grpSp>
        <p:nvGrpSpPr>
          <p:cNvPr name="Group 4" id="4"/>
          <p:cNvGrpSpPr/>
          <p:nvPr/>
        </p:nvGrpSpPr>
        <p:grpSpPr>
          <a:xfrm rot="0">
            <a:off x="9371342" y="8539803"/>
            <a:ext cx="2958558" cy="2031092"/>
            <a:chOff x="0" y="0"/>
            <a:chExt cx="3944744" cy="2708122"/>
          </a:xfrm>
        </p:grpSpPr>
        <p:pic>
          <p:nvPicPr>
            <p:cNvPr name="Picture 5" id="5"/>
            <p:cNvPicPr>
              <a:picLocks noChangeAspect="true"/>
            </p:cNvPicPr>
            <p:nvPr/>
          </p:nvPicPr>
          <p:blipFill>
            <a:blip r:embed="rId3"/>
            <a:srcRect l="0" t="24255" r="0" b="24255"/>
            <a:stretch>
              <a:fillRect/>
            </a:stretch>
          </p:blipFill>
          <p:spPr>
            <a:xfrm flipH="false" flipV="false">
              <a:off x="0" y="0"/>
              <a:ext cx="3944744" cy="2708122"/>
            </a:xfrm>
            <a:prstGeom prst="rect">
              <a:avLst/>
            </a:prstGeom>
          </p:spPr>
        </p:pic>
      </p:grpSp>
      <p:grpSp>
        <p:nvGrpSpPr>
          <p:cNvPr name="Group 6" id="6"/>
          <p:cNvGrpSpPr/>
          <p:nvPr/>
        </p:nvGrpSpPr>
        <p:grpSpPr>
          <a:xfrm rot="0">
            <a:off x="12553546" y="7141701"/>
            <a:ext cx="2853772" cy="3429194"/>
            <a:chOff x="0" y="0"/>
            <a:chExt cx="3805029" cy="4572258"/>
          </a:xfrm>
        </p:grpSpPr>
        <p:pic>
          <p:nvPicPr>
            <p:cNvPr name="Picture 7" id="7"/>
            <p:cNvPicPr>
              <a:picLocks noChangeAspect="true"/>
            </p:cNvPicPr>
            <p:nvPr/>
          </p:nvPicPr>
          <p:blipFill>
            <a:blip r:embed="rId4"/>
            <a:srcRect l="0" t="4938" r="0" b="4938"/>
            <a:stretch>
              <a:fillRect/>
            </a:stretch>
          </p:blipFill>
          <p:spPr>
            <a:xfrm flipH="false" flipV="false">
              <a:off x="0" y="0"/>
              <a:ext cx="3805029" cy="4572258"/>
            </a:xfrm>
            <a:prstGeom prst="rect">
              <a:avLst/>
            </a:prstGeom>
          </p:spPr>
        </p:pic>
      </p:grpSp>
      <p:grpSp>
        <p:nvGrpSpPr>
          <p:cNvPr name="Group 8" id="8"/>
          <p:cNvGrpSpPr/>
          <p:nvPr/>
        </p:nvGrpSpPr>
        <p:grpSpPr>
          <a:xfrm rot="0">
            <a:off x="15675275" y="7184212"/>
            <a:ext cx="3361695" cy="3429194"/>
            <a:chOff x="0" y="0"/>
            <a:chExt cx="4482260" cy="4572258"/>
          </a:xfrm>
        </p:grpSpPr>
        <p:pic>
          <p:nvPicPr>
            <p:cNvPr name="Picture 9" id="9"/>
            <p:cNvPicPr>
              <a:picLocks noChangeAspect="true"/>
            </p:cNvPicPr>
            <p:nvPr/>
          </p:nvPicPr>
          <p:blipFill>
            <a:blip r:embed="rId5"/>
            <a:srcRect l="0" t="11747" r="0" b="11747"/>
            <a:stretch>
              <a:fillRect/>
            </a:stretch>
          </p:blipFill>
          <p:spPr>
            <a:xfrm flipH="false" flipV="false">
              <a:off x="0" y="0"/>
              <a:ext cx="4482260" cy="4572258"/>
            </a:xfrm>
            <a:prstGeom prst="rect">
              <a:avLst/>
            </a:prstGeom>
          </p:spPr>
        </p:pic>
      </p:grpSp>
      <p:sp>
        <p:nvSpPr>
          <p:cNvPr name="AutoShape 10" id="10"/>
          <p:cNvSpPr/>
          <p:nvPr/>
        </p:nvSpPr>
        <p:spPr>
          <a:xfrm rot="0">
            <a:off x="13708969" y="-882529"/>
            <a:ext cx="6053230" cy="3607157"/>
          </a:xfrm>
          <a:prstGeom prst="rect">
            <a:avLst/>
          </a:prstGeom>
          <a:solidFill>
            <a:srgbClr val="B2B290"/>
          </a:solidFill>
        </p:spPr>
      </p:sp>
      <p:grpSp>
        <p:nvGrpSpPr>
          <p:cNvPr name="Group 11" id="11"/>
          <p:cNvGrpSpPr/>
          <p:nvPr/>
        </p:nvGrpSpPr>
        <p:grpSpPr>
          <a:xfrm rot="0">
            <a:off x="12553546" y="2928704"/>
            <a:ext cx="5898288" cy="3996984"/>
            <a:chOff x="0" y="0"/>
            <a:chExt cx="7864383" cy="5329311"/>
          </a:xfrm>
        </p:grpSpPr>
        <p:pic>
          <p:nvPicPr>
            <p:cNvPr name="Picture 12" id="12"/>
            <p:cNvPicPr>
              <a:picLocks noChangeAspect="true"/>
            </p:cNvPicPr>
            <p:nvPr/>
          </p:nvPicPr>
          <p:blipFill>
            <a:blip r:embed="rId6"/>
            <a:srcRect l="0" t="4823" r="0" b="4823"/>
            <a:stretch>
              <a:fillRect/>
            </a:stretch>
          </p:blipFill>
          <p:spPr>
            <a:xfrm flipH="false" flipV="false">
              <a:off x="0" y="0"/>
              <a:ext cx="7864383" cy="5329311"/>
            </a:xfrm>
            <a:prstGeom prst="rect">
              <a:avLst/>
            </a:prstGeom>
          </p:spPr>
        </p:pic>
      </p:grpSp>
      <p:sp>
        <p:nvSpPr>
          <p:cNvPr name="AutoShape 13" id="13"/>
          <p:cNvSpPr/>
          <p:nvPr/>
        </p:nvSpPr>
        <p:spPr>
          <a:xfrm rot="0">
            <a:off x="9371342" y="2928704"/>
            <a:ext cx="2957283" cy="5337641"/>
          </a:xfrm>
          <a:prstGeom prst="rect">
            <a:avLst/>
          </a:prstGeom>
          <a:solidFill>
            <a:srgbClr val="9D9D78"/>
          </a:solidFill>
        </p:spPr>
      </p:sp>
      <p:sp>
        <p:nvSpPr>
          <p:cNvPr name="Freeform 14" id="14"/>
          <p:cNvSpPr/>
          <p:nvPr/>
        </p:nvSpPr>
        <p:spPr>
          <a:xfrm flipH="false" flipV="false" rot="5400000">
            <a:off x="13776654" y="-67685"/>
            <a:ext cx="2519129" cy="2654498"/>
          </a:xfrm>
          <a:custGeom>
            <a:avLst/>
            <a:gdLst/>
            <a:ahLst/>
            <a:cxnLst/>
            <a:rect r="r" b="b" t="t" l="l"/>
            <a:pathLst>
              <a:path h="2654498" w="2519129">
                <a:moveTo>
                  <a:pt x="0" y="0"/>
                </a:moveTo>
                <a:lnTo>
                  <a:pt x="2519129" y="0"/>
                </a:lnTo>
                <a:lnTo>
                  <a:pt x="2519129" y="2654498"/>
                </a:lnTo>
                <a:lnTo>
                  <a:pt x="0" y="2654498"/>
                </a:lnTo>
                <a:lnTo>
                  <a:pt x="0" y="0"/>
                </a:lnTo>
                <a:close/>
              </a:path>
            </a:pathLst>
          </a:custGeom>
          <a:blipFill>
            <a:blip r:embed="rId7">
              <a:alphaModFix amt="28000"/>
            </a:blip>
            <a:stretch>
              <a:fillRect l="-31654" t="0" r="0" b="-103155"/>
            </a:stretch>
          </a:blipFill>
        </p:spPr>
      </p:sp>
      <p:sp>
        <p:nvSpPr>
          <p:cNvPr name="Freeform 15" id="15"/>
          <p:cNvSpPr/>
          <p:nvPr/>
        </p:nvSpPr>
        <p:spPr>
          <a:xfrm flipH="false" flipV="false" rot="0">
            <a:off x="1301559" y="570307"/>
            <a:ext cx="5790484" cy="3720386"/>
          </a:xfrm>
          <a:custGeom>
            <a:avLst/>
            <a:gdLst/>
            <a:ahLst/>
            <a:cxnLst/>
            <a:rect r="r" b="b" t="t" l="l"/>
            <a:pathLst>
              <a:path h="3720386" w="5790484">
                <a:moveTo>
                  <a:pt x="0" y="0"/>
                </a:moveTo>
                <a:lnTo>
                  <a:pt x="5790484" y="0"/>
                </a:lnTo>
                <a:lnTo>
                  <a:pt x="5790484" y="3720386"/>
                </a:lnTo>
                <a:lnTo>
                  <a:pt x="0" y="37203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840252" y="1898944"/>
            <a:ext cx="1813305" cy="1853464"/>
          </a:xfrm>
          <a:custGeom>
            <a:avLst/>
            <a:gdLst/>
            <a:ahLst/>
            <a:cxnLst/>
            <a:rect r="r" b="b" t="t" l="l"/>
            <a:pathLst>
              <a:path h="1853464" w="1813305">
                <a:moveTo>
                  <a:pt x="0" y="0"/>
                </a:moveTo>
                <a:lnTo>
                  <a:pt x="1813305" y="0"/>
                </a:lnTo>
                <a:lnTo>
                  <a:pt x="1813305" y="1853463"/>
                </a:lnTo>
                <a:lnTo>
                  <a:pt x="0" y="1853463"/>
                </a:lnTo>
                <a:lnTo>
                  <a:pt x="0" y="0"/>
                </a:lnTo>
                <a:close/>
              </a:path>
            </a:pathLst>
          </a:custGeom>
          <a:blipFill>
            <a:blip r:embed="rId10"/>
            <a:stretch>
              <a:fillRect l="0" t="0" r="0" b="0"/>
            </a:stretch>
          </a:blipFill>
        </p:spPr>
      </p:sp>
      <p:sp>
        <p:nvSpPr>
          <p:cNvPr name="Freeform 17" id="17"/>
          <p:cNvSpPr/>
          <p:nvPr/>
        </p:nvSpPr>
        <p:spPr>
          <a:xfrm flipH="false" flipV="false" rot="5400000">
            <a:off x="1344972" y="9393018"/>
            <a:ext cx="394137" cy="677423"/>
          </a:xfrm>
          <a:custGeom>
            <a:avLst/>
            <a:gdLst/>
            <a:ahLst/>
            <a:cxnLst/>
            <a:rect r="r" b="b" t="t" l="l"/>
            <a:pathLst>
              <a:path h="677423" w="394137">
                <a:moveTo>
                  <a:pt x="0" y="0"/>
                </a:moveTo>
                <a:lnTo>
                  <a:pt x="394138" y="0"/>
                </a:lnTo>
                <a:lnTo>
                  <a:pt x="394138" y="677423"/>
                </a:lnTo>
                <a:lnTo>
                  <a:pt x="0" y="6774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5400000">
            <a:off x="912054" y="9025632"/>
            <a:ext cx="394137" cy="677423"/>
          </a:xfrm>
          <a:custGeom>
            <a:avLst/>
            <a:gdLst/>
            <a:ahLst/>
            <a:cxnLst/>
            <a:rect r="r" b="b" t="t" l="l"/>
            <a:pathLst>
              <a:path h="677423" w="394137">
                <a:moveTo>
                  <a:pt x="0" y="0"/>
                </a:moveTo>
                <a:lnTo>
                  <a:pt x="394137" y="0"/>
                </a:lnTo>
                <a:lnTo>
                  <a:pt x="394137" y="677423"/>
                </a:lnTo>
                <a:lnTo>
                  <a:pt x="0" y="6774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10800000">
            <a:off x="912054" y="9439115"/>
            <a:ext cx="394137" cy="677423"/>
          </a:xfrm>
          <a:custGeom>
            <a:avLst/>
            <a:gdLst/>
            <a:ahLst/>
            <a:cxnLst/>
            <a:rect r="r" b="b" t="t" l="l"/>
            <a:pathLst>
              <a:path h="677423" w="394137">
                <a:moveTo>
                  <a:pt x="0" y="0"/>
                </a:moveTo>
                <a:lnTo>
                  <a:pt x="394137" y="0"/>
                </a:lnTo>
                <a:lnTo>
                  <a:pt x="394137" y="677423"/>
                </a:lnTo>
                <a:lnTo>
                  <a:pt x="0" y="6774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804947" y="8811011"/>
            <a:ext cx="679604" cy="359572"/>
          </a:xfrm>
          <a:custGeom>
            <a:avLst/>
            <a:gdLst/>
            <a:ahLst/>
            <a:cxnLst/>
            <a:rect r="r" b="b" t="t" l="l"/>
            <a:pathLst>
              <a:path h="359572" w="679604">
                <a:moveTo>
                  <a:pt x="0" y="0"/>
                </a:moveTo>
                <a:lnTo>
                  <a:pt x="679604" y="0"/>
                </a:lnTo>
                <a:lnTo>
                  <a:pt x="679604" y="359573"/>
                </a:lnTo>
                <a:lnTo>
                  <a:pt x="0" y="3595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1" id="21"/>
          <p:cNvGrpSpPr/>
          <p:nvPr/>
        </p:nvGrpSpPr>
        <p:grpSpPr>
          <a:xfrm rot="0">
            <a:off x="698155" y="5709461"/>
            <a:ext cx="8342642" cy="1756028"/>
            <a:chOff x="0" y="0"/>
            <a:chExt cx="11123523" cy="2341371"/>
          </a:xfrm>
        </p:grpSpPr>
        <p:sp>
          <p:nvSpPr>
            <p:cNvPr name="TextBox 22" id="22"/>
            <p:cNvSpPr txBox="true"/>
            <p:nvPr/>
          </p:nvSpPr>
          <p:spPr>
            <a:xfrm rot="0">
              <a:off x="0" y="-257175"/>
              <a:ext cx="11123523" cy="1656365"/>
            </a:xfrm>
            <a:prstGeom prst="rect">
              <a:avLst/>
            </a:prstGeom>
          </p:spPr>
          <p:txBody>
            <a:bodyPr anchor="t" rtlCol="false" tIns="0" lIns="0" bIns="0" rIns="0">
              <a:spAutoFit/>
            </a:bodyPr>
            <a:lstStyle/>
            <a:p>
              <a:pPr algn="l">
                <a:lnSpc>
                  <a:spcPts val="9697"/>
                </a:lnSpc>
              </a:pPr>
              <a:r>
                <a:rPr lang="en-US" sz="6927">
                  <a:solidFill>
                    <a:srgbClr val="FFECD2"/>
                  </a:solidFill>
                  <a:latin typeface="Bugaki"/>
                  <a:ea typeface="Bugaki"/>
                  <a:cs typeface="Bugaki"/>
                  <a:sym typeface="Bugaki"/>
                </a:rPr>
                <a:t>Oasis Space Bar</a:t>
              </a:r>
            </a:p>
          </p:txBody>
        </p:sp>
        <p:sp>
          <p:nvSpPr>
            <p:cNvPr name="TextBox 23" id="23"/>
            <p:cNvSpPr txBox="true"/>
            <p:nvPr/>
          </p:nvSpPr>
          <p:spPr>
            <a:xfrm rot="0">
              <a:off x="0" y="1450174"/>
              <a:ext cx="11123523" cy="891197"/>
            </a:xfrm>
            <a:prstGeom prst="rect">
              <a:avLst/>
            </a:prstGeom>
          </p:spPr>
          <p:txBody>
            <a:bodyPr anchor="t" rtlCol="false" tIns="0" lIns="0" bIns="0" rIns="0">
              <a:spAutoFit/>
            </a:bodyPr>
            <a:lstStyle/>
            <a:p>
              <a:pPr algn="l">
                <a:lnSpc>
                  <a:spcPts val="5541"/>
                </a:lnSpc>
              </a:pPr>
            </a:p>
          </p:txBody>
        </p:sp>
      </p:grpSp>
      <p:sp>
        <p:nvSpPr>
          <p:cNvPr name="TextBox 24" id="24"/>
          <p:cNvSpPr txBox="true"/>
          <p:nvPr/>
        </p:nvSpPr>
        <p:spPr>
          <a:xfrm rot="0">
            <a:off x="811126" y="6855265"/>
            <a:ext cx="6771349" cy="434152"/>
          </a:xfrm>
          <a:prstGeom prst="rect">
            <a:avLst/>
          </a:prstGeom>
        </p:spPr>
        <p:txBody>
          <a:bodyPr anchor="t" rtlCol="false" tIns="0" lIns="0" bIns="0" rIns="0">
            <a:spAutoFit/>
          </a:bodyPr>
          <a:lstStyle/>
          <a:p>
            <a:pPr algn="l">
              <a:lnSpc>
                <a:spcPts val="3597"/>
              </a:lnSpc>
            </a:pPr>
            <a:r>
              <a:rPr lang="en-US" sz="2569">
                <a:solidFill>
                  <a:srgbClr val="FFFFFF"/>
                </a:solidFill>
                <a:latin typeface="Josefin Sans"/>
                <a:ea typeface="Josefin Sans"/>
                <a:cs typeface="Josefin Sans"/>
                <a:sym typeface="Josefin Sans"/>
              </a:rPr>
              <a:t>Jardin, Gamao, Lugenges</a:t>
            </a:r>
          </a:p>
        </p:txBody>
      </p:sp>
      <p:sp>
        <p:nvSpPr>
          <p:cNvPr name="TextBox 25" id="25"/>
          <p:cNvSpPr txBox="true"/>
          <p:nvPr/>
        </p:nvSpPr>
        <p:spPr>
          <a:xfrm rot="0">
            <a:off x="9698309" y="3232365"/>
            <a:ext cx="2303350" cy="1203326"/>
          </a:xfrm>
          <a:prstGeom prst="rect">
            <a:avLst/>
          </a:prstGeom>
        </p:spPr>
        <p:txBody>
          <a:bodyPr anchor="t" rtlCol="false" tIns="0" lIns="0" bIns="0" rIns="0">
            <a:spAutoFit/>
          </a:bodyPr>
          <a:lstStyle/>
          <a:p>
            <a:pPr algn="l" marL="0" indent="0" lvl="0">
              <a:lnSpc>
                <a:spcPts val="4400"/>
              </a:lnSpc>
            </a:pPr>
            <a:r>
              <a:rPr lang="en-US" sz="4000" u="none">
                <a:solidFill>
                  <a:srgbClr val="FFECD2"/>
                </a:solidFill>
                <a:latin typeface="Bugaki"/>
                <a:ea typeface="Bugaki"/>
                <a:cs typeface="Bugaki"/>
                <a:sym typeface="Bugaki"/>
              </a:rPr>
              <a:t>Time to relax!</a:t>
            </a:r>
          </a:p>
        </p:txBody>
      </p:sp>
      <p:sp>
        <p:nvSpPr>
          <p:cNvPr name="TextBox 26" id="26"/>
          <p:cNvSpPr txBox="true"/>
          <p:nvPr/>
        </p:nvSpPr>
        <p:spPr>
          <a:xfrm rot="0">
            <a:off x="14586929" y="916241"/>
            <a:ext cx="2840201" cy="863187"/>
          </a:xfrm>
          <a:prstGeom prst="rect">
            <a:avLst/>
          </a:prstGeom>
        </p:spPr>
        <p:txBody>
          <a:bodyPr anchor="t" rtlCol="false" tIns="0" lIns="0" bIns="0" rIns="0">
            <a:spAutoFit/>
          </a:bodyPr>
          <a:lstStyle/>
          <a:p>
            <a:pPr algn="ctr">
              <a:lnSpc>
                <a:spcPts val="3418"/>
              </a:lnSpc>
            </a:pPr>
            <a:r>
              <a:rPr lang="en-US" sz="2824">
                <a:solidFill>
                  <a:srgbClr val="FFFFFF"/>
                </a:solidFill>
                <a:latin typeface="Josefin Sans"/>
                <a:ea typeface="Josefin Sans"/>
                <a:cs typeface="Josefin Sans"/>
                <a:sym typeface="Josefin Sans"/>
              </a:rPr>
              <a:t>Experience the perfect vacation</a:t>
            </a:r>
          </a:p>
        </p:txBody>
      </p:sp>
      <p:sp>
        <p:nvSpPr>
          <p:cNvPr name="TextBox 27" id="27"/>
          <p:cNvSpPr txBox="true"/>
          <p:nvPr/>
        </p:nvSpPr>
        <p:spPr>
          <a:xfrm rot="0">
            <a:off x="3831395" y="964836"/>
            <a:ext cx="1983385" cy="4322265"/>
          </a:xfrm>
          <a:prstGeom prst="rect">
            <a:avLst/>
          </a:prstGeom>
        </p:spPr>
        <p:txBody>
          <a:bodyPr anchor="t" rtlCol="false" tIns="0" lIns="0" bIns="0" rIns="0">
            <a:spAutoFit/>
          </a:bodyPr>
          <a:lstStyle/>
          <a:p>
            <a:pPr algn="ctr" marL="0" indent="0" lvl="0">
              <a:lnSpc>
                <a:spcPts val="35264"/>
              </a:lnSpc>
              <a:spcBef>
                <a:spcPct val="0"/>
              </a:spcBef>
            </a:pPr>
            <a:r>
              <a:rPr lang="en-US" sz="25188">
                <a:solidFill>
                  <a:srgbClr val="FFFFFF"/>
                </a:solidFill>
                <a:latin typeface="Space Cowboy"/>
                <a:ea typeface="Space Cowboy"/>
                <a:cs typeface="Space Cowboy"/>
                <a:sym typeface="Space Cowboy"/>
              </a:rPr>
              <a:t>B</a:t>
            </a:r>
          </a:p>
        </p:txBody>
      </p:sp>
      <p:sp>
        <p:nvSpPr>
          <p:cNvPr name="TextBox 28" id="28"/>
          <p:cNvSpPr txBox="true"/>
          <p:nvPr/>
        </p:nvSpPr>
        <p:spPr>
          <a:xfrm rot="0">
            <a:off x="3856887" y="1086890"/>
            <a:ext cx="1868921" cy="4072281"/>
          </a:xfrm>
          <a:prstGeom prst="rect">
            <a:avLst/>
          </a:prstGeom>
        </p:spPr>
        <p:txBody>
          <a:bodyPr anchor="t" rtlCol="false" tIns="0" lIns="0" bIns="0" rIns="0">
            <a:spAutoFit/>
          </a:bodyPr>
          <a:lstStyle/>
          <a:p>
            <a:pPr algn="ctr" marL="0" indent="0" lvl="0">
              <a:lnSpc>
                <a:spcPts val="33229"/>
              </a:lnSpc>
              <a:spcBef>
                <a:spcPct val="0"/>
              </a:spcBef>
            </a:pPr>
            <a:r>
              <a:rPr lang="en-US" sz="23735">
                <a:solidFill>
                  <a:srgbClr val="52AEE5">
                    <a:alpha val="92941"/>
                  </a:srgbClr>
                </a:solidFill>
                <a:latin typeface="Space Cowboy"/>
                <a:ea typeface="Space Cowboy"/>
                <a:cs typeface="Space Cowboy"/>
                <a:sym typeface="Space Cowboy"/>
              </a:rPr>
              <a:t>B</a:t>
            </a:r>
          </a:p>
        </p:txBody>
      </p:sp>
      <p:sp>
        <p:nvSpPr>
          <p:cNvPr name="TextBox 29" id="29"/>
          <p:cNvSpPr txBox="true"/>
          <p:nvPr/>
        </p:nvSpPr>
        <p:spPr>
          <a:xfrm rot="0">
            <a:off x="2578822" y="964836"/>
            <a:ext cx="2085727" cy="4322265"/>
          </a:xfrm>
          <a:prstGeom prst="rect">
            <a:avLst/>
          </a:prstGeom>
        </p:spPr>
        <p:txBody>
          <a:bodyPr anchor="t" rtlCol="false" tIns="0" lIns="0" bIns="0" rIns="0">
            <a:spAutoFit/>
          </a:bodyPr>
          <a:lstStyle/>
          <a:p>
            <a:pPr algn="ctr" marL="0" indent="0" lvl="0">
              <a:lnSpc>
                <a:spcPts val="35264"/>
              </a:lnSpc>
              <a:spcBef>
                <a:spcPct val="0"/>
              </a:spcBef>
            </a:pPr>
            <a:r>
              <a:rPr lang="en-US" sz="25188">
                <a:solidFill>
                  <a:srgbClr val="FFFFFF"/>
                </a:solidFill>
                <a:latin typeface="Space Cowboy"/>
                <a:ea typeface="Space Cowboy"/>
                <a:cs typeface="Space Cowboy"/>
                <a:sym typeface="Space Cowboy"/>
              </a:rPr>
              <a:t>S</a:t>
            </a:r>
          </a:p>
        </p:txBody>
      </p:sp>
      <p:sp>
        <p:nvSpPr>
          <p:cNvPr name="TextBox 30" id="30"/>
          <p:cNvSpPr txBox="true"/>
          <p:nvPr/>
        </p:nvSpPr>
        <p:spPr>
          <a:xfrm rot="0">
            <a:off x="2629642" y="1077365"/>
            <a:ext cx="1984086" cy="4116257"/>
          </a:xfrm>
          <a:prstGeom prst="rect">
            <a:avLst/>
          </a:prstGeom>
        </p:spPr>
        <p:txBody>
          <a:bodyPr anchor="t" rtlCol="false" tIns="0" lIns="0" bIns="0" rIns="0">
            <a:spAutoFit/>
          </a:bodyPr>
          <a:lstStyle/>
          <a:p>
            <a:pPr algn="ctr" marL="0" indent="0" lvl="0">
              <a:lnSpc>
                <a:spcPts val="33545"/>
              </a:lnSpc>
              <a:spcBef>
                <a:spcPct val="0"/>
              </a:spcBef>
            </a:pPr>
            <a:r>
              <a:rPr lang="en-US" sz="23961">
                <a:solidFill>
                  <a:srgbClr val="C6A73A"/>
                </a:solidFill>
                <a:latin typeface="Space Cowboy"/>
                <a:ea typeface="Space Cowboy"/>
                <a:cs typeface="Space Cowboy"/>
                <a:sym typeface="Space Cowboy"/>
              </a:rPr>
              <a:t>S</a:t>
            </a:r>
          </a:p>
        </p:txBody>
      </p:sp>
      <p:sp>
        <p:nvSpPr>
          <p:cNvPr name="TextBox 31" id="31"/>
          <p:cNvSpPr txBox="true"/>
          <p:nvPr/>
        </p:nvSpPr>
        <p:spPr>
          <a:xfrm rot="0">
            <a:off x="17797441" y="8589620"/>
            <a:ext cx="968377" cy="246330"/>
          </a:xfrm>
          <a:prstGeom prst="rect">
            <a:avLst/>
          </a:prstGeom>
        </p:spPr>
        <p:txBody>
          <a:bodyPr anchor="t" rtlCol="false" tIns="0" lIns="0" bIns="0" rIns="0">
            <a:spAutoFit/>
          </a:bodyPr>
          <a:lstStyle/>
          <a:p>
            <a:pPr algn="ctr">
              <a:lnSpc>
                <a:spcPts val="1576"/>
              </a:lnSpc>
            </a:pPr>
          </a:p>
        </p:txBody>
      </p:sp>
      <p:sp>
        <p:nvSpPr>
          <p:cNvPr name="TextBox 32" id="32"/>
          <p:cNvSpPr txBox="true"/>
          <p:nvPr/>
        </p:nvSpPr>
        <p:spPr>
          <a:xfrm rot="0">
            <a:off x="17637858" y="8757734"/>
            <a:ext cx="813975" cy="220855"/>
          </a:xfrm>
          <a:prstGeom prst="rect">
            <a:avLst/>
          </a:prstGeom>
        </p:spPr>
        <p:txBody>
          <a:bodyPr anchor="t" rtlCol="false" tIns="0" lIns="0" bIns="0" rIns="0">
            <a:spAutoFit/>
          </a:bodyPr>
          <a:lstStyle/>
          <a:p>
            <a:pPr algn="ctr">
              <a:lnSpc>
                <a:spcPts val="1325"/>
              </a:lnSpc>
            </a:pPr>
          </a:p>
        </p:txBody>
      </p:sp>
      <p:sp>
        <p:nvSpPr>
          <p:cNvPr name="TextBox 33" id="33"/>
          <p:cNvSpPr txBox="true"/>
          <p:nvPr/>
        </p:nvSpPr>
        <p:spPr>
          <a:xfrm rot="0">
            <a:off x="1866480" y="9584496"/>
            <a:ext cx="763163" cy="199933"/>
          </a:xfrm>
          <a:prstGeom prst="rect">
            <a:avLst/>
          </a:prstGeom>
        </p:spPr>
        <p:txBody>
          <a:bodyPr anchor="t" rtlCol="false" tIns="0" lIns="0" bIns="0" rIns="0">
            <a:spAutoFit/>
          </a:bodyPr>
          <a:lstStyle/>
          <a:p>
            <a:pPr algn="ctr">
              <a:lnSpc>
                <a:spcPts val="1242"/>
              </a:lnSpc>
            </a:pPr>
          </a:p>
        </p:txBody>
      </p:sp>
      <p:sp>
        <p:nvSpPr>
          <p:cNvPr name="TextBox 34" id="34"/>
          <p:cNvSpPr txBox="true"/>
          <p:nvPr/>
        </p:nvSpPr>
        <p:spPr>
          <a:xfrm rot="0">
            <a:off x="194033" y="9467690"/>
            <a:ext cx="834104" cy="304729"/>
          </a:xfrm>
          <a:prstGeom prst="rect">
            <a:avLst/>
          </a:prstGeom>
        </p:spPr>
        <p:txBody>
          <a:bodyPr anchor="t" rtlCol="false" tIns="0" lIns="0" bIns="0" rIns="0">
            <a:spAutoFit/>
          </a:bodyPr>
          <a:lstStyle/>
          <a:p>
            <a:pPr algn="l">
              <a:lnSpc>
                <a:spcPts val="2259"/>
              </a:lnSpc>
            </a:pPr>
            <a:r>
              <a:rPr lang="en-US" sz="2193" spc="353">
                <a:solidFill>
                  <a:srgbClr val="000000"/>
                </a:solidFill>
                <a:latin typeface="League Gothic"/>
                <a:ea typeface="League Gothic"/>
                <a:cs typeface="League Gothic"/>
                <a:sym typeface="League Gothic"/>
              </a:rPr>
              <a:t>TRIPLE</a:t>
            </a:r>
            <a:r>
              <a:rPr lang="en-US" sz="2193" spc="353">
                <a:solidFill>
                  <a:srgbClr val="000000"/>
                </a:solidFill>
                <a:latin typeface="League Gothic"/>
                <a:ea typeface="League Gothic"/>
                <a:cs typeface="League Gothic"/>
                <a:sym typeface="League Gothic"/>
              </a:rPr>
              <a:t> </a:t>
            </a:r>
          </a:p>
        </p:txBody>
      </p:sp>
      <p:sp>
        <p:nvSpPr>
          <p:cNvPr name="TextBox 35" id="35"/>
          <p:cNvSpPr txBox="true"/>
          <p:nvPr/>
        </p:nvSpPr>
        <p:spPr>
          <a:xfrm rot="0">
            <a:off x="1428163" y="9460824"/>
            <a:ext cx="905178" cy="323605"/>
          </a:xfrm>
          <a:prstGeom prst="rect">
            <a:avLst/>
          </a:prstGeom>
        </p:spPr>
        <p:txBody>
          <a:bodyPr anchor="t" rtlCol="false" tIns="0" lIns="0" bIns="0" rIns="0">
            <a:spAutoFit/>
          </a:bodyPr>
          <a:lstStyle/>
          <a:p>
            <a:pPr algn="l">
              <a:lnSpc>
                <a:spcPts val="2452"/>
              </a:lnSpc>
            </a:pPr>
            <a:r>
              <a:rPr lang="en-US" sz="2380" spc="383">
                <a:solidFill>
                  <a:srgbClr val="000000"/>
                </a:solidFill>
                <a:latin typeface="League Gothic"/>
                <a:ea typeface="League Gothic"/>
                <a:cs typeface="League Gothic"/>
                <a:sym typeface="League Gothic"/>
              </a:rPr>
              <a:t>OYALS</a:t>
            </a:r>
            <a:r>
              <a:rPr lang="en-US" sz="2380" spc="383">
                <a:solidFill>
                  <a:srgbClr val="000000"/>
                </a:solidFill>
                <a:latin typeface="League Gothic"/>
                <a:ea typeface="League Gothic"/>
                <a:cs typeface="League Gothic"/>
                <a:sym typeface="League Gothic"/>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Freeform 2" id="2"/>
          <p:cNvSpPr/>
          <p:nvPr/>
        </p:nvSpPr>
        <p:spPr>
          <a:xfrm flipH="false" flipV="false" rot="-1304797">
            <a:off x="700517" y="-130910"/>
            <a:ext cx="1189229" cy="1200378"/>
          </a:xfrm>
          <a:custGeom>
            <a:avLst/>
            <a:gdLst/>
            <a:ahLst/>
            <a:cxnLst/>
            <a:rect r="r" b="b" t="t" l="l"/>
            <a:pathLst>
              <a:path h="1200378" w="1189229">
                <a:moveTo>
                  <a:pt x="0" y="0"/>
                </a:moveTo>
                <a:lnTo>
                  <a:pt x="1189230" y="0"/>
                </a:lnTo>
                <a:lnTo>
                  <a:pt x="1189230" y="1200379"/>
                </a:lnTo>
                <a:lnTo>
                  <a:pt x="0" y="1200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828" y="7203063"/>
            <a:ext cx="3884592" cy="3921010"/>
          </a:xfrm>
          <a:custGeom>
            <a:avLst/>
            <a:gdLst/>
            <a:ahLst/>
            <a:cxnLst/>
            <a:rect r="r" b="b" t="t" l="l"/>
            <a:pathLst>
              <a:path h="3921010" w="3884592">
                <a:moveTo>
                  <a:pt x="0" y="0"/>
                </a:moveTo>
                <a:lnTo>
                  <a:pt x="3884592" y="0"/>
                </a:lnTo>
                <a:lnTo>
                  <a:pt x="3884592" y="3921010"/>
                </a:lnTo>
                <a:lnTo>
                  <a:pt x="0" y="3921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689090">
            <a:off x="15789062" y="-635330"/>
            <a:ext cx="2940477" cy="2968044"/>
          </a:xfrm>
          <a:custGeom>
            <a:avLst/>
            <a:gdLst/>
            <a:ahLst/>
            <a:cxnLst/>
            <a:rect r="r" b="b" t="t" l="l"/>
            <a:pathLst>
              <a:path h="2968044" w="2940477">
                <a:moveTo>
                  <a:pt x="0" y="0"/>
                </a:moveTo>
                <a:lnTo>
                  <a:pt x="2940476" y="0"/>
                </a:lnTo>
                <a:lnTo>
                  <a:pt x="2940476" y="2968044"/>
                </a:lnTo>
                <a:lnTo>
                  <a:pt x="0" y="2968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570915" y="2598065"/>
            <a:ext cx="7795439" cy="1898651"/>
          </a:xfrm>
          <a:prstGeom prst="rect">
            <a:avLst/>
          </a:prstGeom>
        </p:spPr>
        <p:txBody>
          <a:bodyPr anchor="t" rtlCol="false" tIns="0" lIns="0" bIns="0" rIns="0">
            <a:spAutoFit/>
          </a:bodyPr>
          <a:lstStyle/>
          <a:p>
            <a:pPr algn="l" marL="0" indent="0" lvl="0">
              <a:lnSpc>
                <a:spcPts val="13999"/>
              </a:lnSpc>
              <a:spcBef>
                <a:spcPct val="0"/>
              </a:spcBef>
            </a:pPr>
            <a:r>
              <a:rPr lang="en-US" sz="9999">
                <a:solidFill>
                  <a:srgbClr val="FFECD2"/>
                </a:solidFill>
                <a:latin typeface="Bugaki"/>
                <a:ea typeface="Bugaki"/>
                <a:cs typeface="Bugaki"/>
                <a:sym typeface="Bugaki"/>
              </a:rPr>
              <a:t>Evaluation</a:t>
            </a:r>
          </a:p>
        </p:txBody>
      </p:sp>
      <p:sp>
        <p:nvSpPr>
          <p:cNvPr name="TextBox 6" id="6"/>
          <p:cNvSpPr txBox="true"/>
          <p:nvPr/>
        </p:nvSpPr>
        <p:spPr>
          <a:xfrm rot="0">
            <a:off x="4559523" y="4296691"/>
            <a:ext cx="9168955" cy="2730500"/>
          </a:xfrm>
          <a:prstGeom prst="rect">
            <a:avLst/>
          </a:prstGeom>
        </p:spPr>
        <p:txBody>
          <a:bodyPr anchor="t" rtlCol="false" tIns="0" lIns="0" bIns="0" rIns="0">
            <a:spAutoFit/>
          </a:bodyPr>
          <a:lstStyle/>
          <a:p>
            <a:pPr algn="ctr">
              <a:lnSpc>
                <a:spcPts val="7000"/>
              </a:lnSpc>
            </a:pPr>
            <a:r>
              <a:rPr lang="en-US" sz="5000">
                <a:solidFill>
                  <a:srgbClr val="FFECD2"/>
                </a:solidFill>
                <a:latin typeface="Bugaki"/>
                <a:ea typeface="Bugaki"/>
                <a:cs typeface="Bugaki"/>
                <a:sym typeface="Bugaki"/>
              </a:rPr>
              <a:t>Heuristic</a:t>
            </a:r>
          </a:p>
          <a:p>
            <a:pPr algn="ctr">
              <a:lnSpc>
                <a:spcPts val="7000"/>
              </a:lnSpc>
            </a:pPr>
            <a:r>
              <a:rPr lang="en-US" sz="5000">
                <a:solidFill>
                  <a:srgbClr val="FFECD2"/>
                </a:solidFill>
                <a:latin typeface="Bugaki"/>
                <a:ea typeface="Bugaki"/>
                <a:cs typeface="Bugaki"/>
                <a:sym typeface="Bugaki"/>
              </a:rPr>
              <a:t>5e’s</a:t>
            </a:r>
          </a:p>
          <a:p>
            <a:pPr algn="ctr" marL="0" indent="0" lvl="0">
              <a:lnSpc>
                <a:spcPts val="7000"/>
              </a:lnSpc>
              <a:spcBef>
                <a:spcPct val="0"/>
              </a:spcBef>
            </a:pPr>
            <a:r>
              <a:rPr lang="en-US" sz="5000">
                <a:solidFill>
                  <a:srgbClr val="FFECD2"/>
                </a:solidFill>
                <a:latin typeface="Bugaki"/>
                <a:ea typeface="Bugaki"/>
                <a:cs typeface="Bugaki"/>
                <a:sym typeface="Bugaki"/>
              </a:rPr>
              <a:t>Survey (Google Forms)</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p:cSld>
    <p:bg>
      <p:bgPr>
        <a:solidFill>
          <a:srgbClr val="B2B29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287000"/>
        </p:xfrm>
        <a:graphic>
          <a:graphicData uri="http://schemas.openxmlformats.org/drawingml/2006/table">
            <a:tbl>
              <a:tblPr/>
              <a:tblGrid>
                <a:gridCol w="3657600"/>
                <a:gridCol w="3657600"/>
                <a:gridCol w="3657600"/>
                <a:gridCol w="2091029"/>
                <a:gridCol w="5224171"/>
              </a:tblGrid>
              <a:tr h="629816">
                <a:tc>
                  <a:txBody>
                    <a:bodyPr anchor="t" rtlCol="false"/>
                    <a:lstStyle/>
                    <a:p>
                      <a:pPr algn="l">
                        <a:lnSpc>
                          <a:spcPts val="2100"/>
                        </a:lnSpc>
                        <a:defRPr/>
                      </a:pPr>
                      <a:r>
                        <a:rPr lang="en-US" sz="1500">
                          <a:solidFill>
                            <a:srgbClr val="000000"/>
                          </a:solidFill>
                          <a:latin typeface="Josefin Sans Bold"/>
                          <a:ea typeface="Josefin Sans Bold"/>
                          <a:cs typeface="Josefin Sans Bold"/>
                          <a:sym typeface="Josefin Sans Bold"/>
                        </a:rPr>
                        <a:t>Heuristic</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c>
                  <a:txBody>
                    <a:bodyPr anchor="t" rtlCol="false"/>
                    <a:lstStyle/>
                    <a:p>
                      <a:pPr algn="l">
                        <a:lnSpc>
                          <a:spcPts val="2100"/>
                        </a:lnSpc>
                        <a:defRPr/>
                      </a:pPr>
                      <a:r>
                        <a:rPr lang="en-US" sz="1500">
                          <a:solidFill>
                            <a:srgbClr val="000000"/>
                          </a:solidFill>
                          <a:latin typeface="Josefin Sans Bold"/>
                          <a:ea typeface="Josefin Sans Bold"/>
                          <a:cs typeface="Josefin Sans Bold"/>
                          <a:sym typeface="Josefin Sans Bold"/>
                        </a:rPr>
                        <a:t>Description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c>
                  <a:txBody>
                    <a:bodyPr anchor="t" rtlCol="false"/>
                    <a:lstStyle/>
                    <a:p>
                      <a:pPr algn="l">
                        <a:lnSpc>
                          <a:spcPts val="2100"/>
                        </a:lnSpc>
                        <a:defRPr/>
                      </a:pPr>
                      <a:r>
                        <a:rPr lang="en-US" sz="1500">
                          <a:solidFill>
                            <a:srgbClr val="000000"/>
                          </a:solidFill>
                          <a:latin typeface="Josefin Sans Bold"/>
                          <a:ea typeface="Josefin Sans Bold"/>
                          <a:cs typeface="Josefin Sans Bold"/>
                          <a:sym typeface="Josefin Sans Bold"/>
                        </a:rPr>
                        <a:t>Identified Issues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c>
                  <a:txBody>
                    <a:bodyPr anchor="t" rtlCol="false"/>
                    <a:lstStyle/>
                    <a:p>
                      <a:pPr algn="l">
                        <a:lnSpc>
                          <a:spcPts val="2100"/>
                        </a:lnSpc>
                        <a:defRPr/>
                      </a:pPr>
                      <a:r>
                        <a:rPr lang="en-US" sz="1500">
                          <a:solidFill>
                            <a:srgbClr val="000000"/>
                          </a:solidFill>
                          <a:latin typeface="Josefin Sans Bold"/>
                          <a:ea typeface="Josefin Sans Bold"/>
                          <a:cs typeface="Josefin Sans Bold"/>
                          <a:sym typeface="Josefin Sans Bold"/>
                        </a:rPr>
                        <a:t>Severity Rating</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c>
                  <a:txBody>
                    <a:bodyPr anchor="t" rtlCol="false"/>
                    <a:lstStyle/>
                    <a:p>
                      <a:pPr algn="l">
                        <a:lnSpc>
                          <a:spcPts val="2100"/>
                        </a:lnSpc>
                        <a:defRPr/>
                      </a:pPr>
                      <a:r>
                        <a:rPr lang="en-US" sz="1500">
                          <a:solidFill>
                            <a:srgbClr val="000000"/>
                          </a:solidFill>
                          <a:latin typeface="Josefin Sans Bold"/>
                          <a:ea typeface="Josefin Sans Bold"/>
                          <a:cs typeface="Josefin Sans Bold"/>
                          <a:sym typeface="Josefin Sans Bold"/>
                        </a:rPr>
                        <a:t>Recommendations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r>
              <a:tr h="1091589">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Visibility of system status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Users need to know their booking progress.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No progress indicators.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Medium</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Add progress indicators.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142797">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Match between system and the real world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Terminology should match user expectations.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Complex terminology in descriptions.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High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Simplify and clarify terminology.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43443">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 control and freedom</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Users need to easily undo actions.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No undo feature.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High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Add an undo option.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23895">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Consistency and standards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Icons and buttons should be consistent.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Inconsistent use of icons/buttons.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Medium</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Standardize icons and buttons.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44739">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Error prevention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Users shouldn't submit incomplete forms.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No form validation.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High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Implement form validation.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44739">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Recognition rather than recall</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Users should not have to remember information.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None identified.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None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None needed.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38250">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Flexibility and efficiency of use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App should cater to experienced users.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No shortcuts or advanced filters.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Medium</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Add shortcuts and advanced filters.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44739">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Aesthetic and minimalist design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Design should be simple and functional.</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Visual clutter.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Low</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Remove unnecessary elements.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44739">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Help users recognize, diagnose, and recover from errors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Error messages should be helpful.</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Generic error messages.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High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Improve error message details.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38250">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Help and documentation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Help resources should be easy to find.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Help section hard to find.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Medium</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Make help resources more accessible.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transition spd="slow">
    <p:push dir="l"/>
  </p:transition>
</p:sld>
</file>

<file path=ppt/slides/slide12.xml><?xml version="1.0" encoding="utf-8"?>
<p:sld xmlns:p="http://schemas.openxmlformats.org/presentationml/2006/main" xmlns:a="http://schemas.openxmlformats.org/drawingml/2006/main">
  <p:cSld>
    <p:bg>
      <p:bgPr>
        <a:solidFill>
          <a:srgbClr val="B2B29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803649" y="277088"/>
          <a:ext cx="12233744" cy="9308592"/>
        </p:xfrm>
        <a:graphic>
          <a:graphicData uri="http://schemas.openxmlformats.org/drawingml/2006/table">
            <a:tbl>
              <a:tblPr/>
              <a:tblGrid>
                <a:gridCol w="1979993"/>
                <a:gridCol w="2264865"/>
                <a:gridCol w="1424779"/>
                <a:gridCol w="6564107"/>
              </a:tblGrid>
              <a:tr h="629939">
                <a:tc>
                  <a:txBody>
                    <a:bodyPr anchor="t" rtlCol="false"/>
                    <a:lstStyle/>
                    <a:p>
                      <a:pPr algn="l">
                        <a:lnSpc>
                          <a:spcPts val="2100"/>
                        </a:lnSpc>
                        <a:defRPr/>
                      </a:pPr>
                      <a:r>
                        <a:rPr lang="en-US" sz="1500">
                          <a:solidFill>
                            <a:srgbClr val="000000"/>
                          </a:solidFill>
                          <a:latin typeface="Josefin Sans Bold"/>
                          <a:ea typeface="Josefin Sans Bold"/>
                          <a:cs typeface="Josefin Sans Bold"/>
                          <a:sym typeface="Josefin Sans Bold"/>
                        </a:rPr>
                        <a:t>Evaluation Aspect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c>
                  <a:txBody>
                    <a:bodyPr anchor="t" rtlCol="false"/>
                    <a:lstStyle/>
                    <a:p>
                      <a:pPr algn="l">
                        <a:lnSpc>
                          <a:spcPts val="2100"/>
                        </a:lnSpc>
                        <a:defRPr/>
                      </a:pPr>
                      <a:r>
                        <a:rPr lang="en-US" sz="1500">
                          <a:solidFill>
                            <a:srgbClr val="000000"/>
                          </a:solidFill>
                          <a:latin typeface="Josefin Sans Bold"/>
                          <a:ea typeface="Josefin Sans Bold"/>
                          <a:cs typeface="Josefin Sans Bold"/>
                          <a:sym typeface="Josefin Sans Bold"/>
                        </a:rPr>
                        <a:t>Criteria</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c>
                  <a:txBody>
                    <a:bodyPr anchor="t" rtlCol="false"/>
                    <a:lstStyle/>
                    <a:p>
                      <a:pPr algn="l">
                        <a:lnSpc>
                          <a:spcPts val="2100"/>
                        </a:lnSpc>
                        <a:defRPr/>
                      </a:pPr>
                      <a:r>
                        <a:rPr lang="en-US" sz="1500">
                          <a:solidFill>
                            <a:srgbClr val="000000"/>
                          </a:solidFill>
                          <a:latin typeface="Josefin Sans Bold"/>
                          <a:ea typeface="Josefin Sans Bold"/>
                          <a:cs typeface="Josefin Sans Bold"/>
                          <a:sym typeface="Josefin Sans Bold"/>
                        </a:rPr>
                        <a:t>Results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c>
                  <a:txBody>
                    <a:bodyPr anchor="t" rtlCol="false"/>
                    <a:lstStyle/>
                    <a:p>
                      <a:pPr algn="l">
                        <a:lnSpc>
                          <a:spcPts val="2100"/>
                        </a:lnSpc>
                        <a:defRPr/>
                      </a:pPr>
                      <a:r>
                        <a:rPr lang="en-US" sz="1500">
                          <a:solidFill>
                            <a:srgbClr val="000000"/>
                          </a:solidFill>
                          <a:latin typeface="Josefin Sans Bold"/>
                          <a:ea typeface="Josefin Sans Bold"/>
                          <a:cs typeface="Josefin Sans Bold"/>
                          <a:sym typeface="Josefin Sans Bold"/>
                        </a:rPr>
                        <a:t>Insights and Comments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r>
              <a:tr h="897186">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Ef</a:t>
                      </a:r>
                      <a:r>
                        <a:rPr lang="en-US" sz="1500">
                          <a:solidFill>
                            <a:srgbClr val="000000"/>
                          </a:solidFill>
                          <a:latin typeface="Josefin Sans"/>
                          <a:ea typeface="Josefin Sans"/>
                          <a:cs typeface="Josefin Sans"/>
                          <a:sym typeface="Josefin Sans"/>
                        </a:rPr>
                        <a:t>fectiveness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Success Rate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85%</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Users were generally successful in completing booking tasks, but encountered issues with modifying bookings.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90696">
                <a:tc>
                  <a:txBody>
                    <a:bodyPr anchor="t" rtlCol="false"/>
                    <a:lstStyle/>
                    <a:p>
                      <a:pPr algn="l">
                        <a:lnSpc>
                          <a:spcPts val="2100"/>
                        </a:lnSpc>
                        <a:defRPr/>
                      </a:pP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Accuracy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High</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Room selection and reservation details were accurately processed.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90696">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Efficiency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Time Taken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2.5 min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Average time users spent to search for rooms and complete bookings.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29939">
                <a:tc>
                  <a:txBody>
                    <a:bodyPr anchor="t" rtlCol="false"/>
                    <a:lstStyle/>
                    <a:p>
                      <a:pPr algn="l">
                        <a:lnSpc>
                          <a:spcPts val="2100"/>
                        </a:lnSpc>
                        <a:defRPr/>
                      </a:pP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Steps/Clicks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Moderate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Users found the process slightly cumbersome due to multiple steps.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164433">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Engagement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Visual Appeal</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4.0/5</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Users appreciated the modern design but suggested more interactive elements.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29939">
                <a:tc>
                  <a:txBody>
                    <a:bodyPr anchor="t" rtlCol="false"/>
                    <a:lstStyle/>
                    <a:p>
                      <a:pPr algn="l">
                        <a:lnSpc>
                          <a:spcPts val="2100"/>
                        </a:lnSpc>
                        <a:defRPr/>
                      </a:pP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 Satisfaction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Positive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Generally satisfied with the interface and features.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97186">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Error Tolerance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Error Messages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3.5/5</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Users appreciated error alerts but found some messages lacked clear guidance.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90696">
                <a:tc>
                  <a:txBody>
                    <a:bodyPr anchor="t" rtlCol="false"/>
                    <a:lstStyle/>
                    <a:p>
                      <a:pPr algn="l">
                        <a:lnSpc>
                          <a:spcPts val="2100"/>
                        </a:lnSpc>
                        <a:defRPr/>
                      </a:pP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Recovery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Moderate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Users could recover from errors with some effort.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97186">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Ease of Learning</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Learning Curve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3.8/5</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New users found the app relatively easy to navigate but suggested clearer instructions.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90696">
                <a:tc>
                  <a:txBody>
                    <a:bodyPr anchor="t" rtlCol="false"/>
                    <a:lstStyle/>
                    <a:p>
                      <a:pPr algn="l">
                        <a:lnSpc>
                          <a:spcPts val="2100"/>
                        </a:lnSpc>
                        <a:defRPr/>
                      </a:pP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Complexity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Moderate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2100"/>
                        </a:lnSpc>
                        <a:defRPr/>
                      </a:pPr>
                      <a:r>
                        <a:rPr lang="en-US" sz="1500">
                          <a:solidFill>
                            <a:srgbClr val="000000"/>
                          </a:solidFill>
                          <a:latin typeface="Josefin Sans"/>
                          <a:ea typeface="Josefin Sans"/>
                          <a:cs typeface="Josefin Sans"/>
                          <a:sym typeface="Josefin Sans"/>
                        </a:rPr>
                        <a:t>Some features were perceived as complex for new users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69843"/>
            <a:ext cx="7672160" cy="6087692"/>
          </a:xfrm>
          <a:custGeom>
            <a:avLst/>
            <a:gdLst/>
            <a:ahLst/>
            <a:cxnLst/>
            <a:rect r="r" b="b" t="t" l="l"/>
            <a:pathLst>
              <a:path h="6087692" w="7672160">
                <a:moveTo>
                  <a:pt x="0" y="0"/>
                </a:moveTo>
                <a:lnTo>
                  <a:pt x="7672160" y="0"/>
                </a:lnTo>
                <a:lnTo>
                  <a:pt x="7672160" y="6087692"/>
                </a:lnTo>
                <a:lnTo>
                  <a:pt x="0" y="6087692"/>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9144000" y="586082"/>
          <a:ext cx="7259059" cy="7199528"/>
        </p:xfrm>
        <a:graphic>
          <a:graphicData uri="http://schemas.openxmlformats.org/drawingml/2006/table">
            <a:tbl>
              <a:tblPr/>
              <a:tblGrid>
                <a:gridCol w="1259277"/>
                <a:gridCol w="1262100"/>
                <a:gridCol w="4737682"/>
              </a:tblGrid>
              <a:tr h="1240160">
                <a:tc>
                  <a:txBody>
                    <a:bodyPr anchor="t" rtlCol="false"/>
                    <a:lstStyle/>
                    <a:p>
                      <a:pPr algn="ctr">
                        <a:lnSpc>
                          <a:spcPts val="1679"/>
                        </a:lnSpc>
                        <a:defRPr/>
                      </a:pPr>
                      <a:r>
                        <a:rPr lang="en-US" sz="1200">
                          <a:solidFill>
                            <a:srgbClr val="000000"/>
                          </a:solidFill>
                          <a:latin typeface="Josefin Sans Bold"/>
                          <a:ea typeface="Josefin Sans Bold"/>
                          <a:cs typeface="Josefin Sans Bold"/>
                          <a:sym typeface="Josefin Sans Bold"/>
                        </a:rPr>
                        <a:t>Question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c>
                  <a:txBody>
                    <a:bodyPr anchor="t" rtlCol="false"/>
                    <a:lstStyle/>
                    <a:p>
                      <a:pPr algn="ctr">
                        <a:lnSpc>
                          <a:spcPts val="1679"/>
                        </a:lnSpc>
                        <a:defRPr/>
                      </a:pPr>
                      <a:r>
                        <a:rPr lang="en-US" sz="1200">
                          <a:solidFill>
                            <a:srgbClr val="000000"/>
                          </a:solidFill>
                          <a:latin typeface="Josefin Sans Bold"/>
                          <a:ea typeface="Josefin Sans Bold"/>
                          <a:cs typeface="Josefin Sans Bold"/>
                          <a:sym typeface="Josefin Sans Bold"/>
                        </a:rPr>
                        <a:t>Average Rating (1-5)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c>
                  <a:txBody>
                    <a:bodyPr anchor="t" rtlCol="false"/>
                    <a:lstStyle/>
                    <a:p>
                      <a:pPr algn="ctr">
                        <a:lnSpc>
                          <a:spcPts val="1679"/>
                        </a:lnSpc>
                        <a:defRPr/>
                      </a:pPr>
                      <a:r>
                        <a:rPr lang="en-US" sz="1200">
                          <a:solidFill>
                            <a:srgbClr val="000000"/>
                          </a:solidFill>
                          <a:latin typeface="Josefin Sans Bold"/>
                          <a:ea typeface="Josefin Sans Bold"/>
                          <a:cs typeface="Josefin Sans Bold"/>
                          <a:sym typeface="Josefin Sans Bold"/>
                        </a:rPr>
                        <a:t>Comments and Insights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9E9E9"/>
                    </a:solidFill>
                  </a:tcPr>
                </a:tc>
              </a:tr>
              <a:tr h="821323">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Overall Experience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3.8</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Users found the app generally user-friendly but suggested improvements in navigation.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21323">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Navigation Clarity</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3.5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Mixed feedback on ease of finding features; suggestions for clearer menu structure.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21323">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Visual Design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4.0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Positive responses to modern aesthetics and intuitive layout; desire for more customization options.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21323">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Booking Process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3.9</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Generally smooth booking process; some users requested clearer instructions during certain steps.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21323">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Information Clarity</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3.2</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Some users found booking details straightforward, while others requested clearer explanations of terms and policies.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21323">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Error Handling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3.6</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Users appreciated error messages but suggested more detailed explanations and solutions.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031429">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Suggestions for Improvement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a:lnSpc>
                          <a:spcPts val="1679"/>
                        </a:lnSpc>
                        <a:defRPr/>
                      </a:pPr>
                      <a:r>
                        <a:rPr lang="en-US" sz="1200">
                          <a:solidFill>
                            <a:srgbClr val="000000"/>
                          </a:solidFill>
                          <a:latin typeface="Josefin Sans"/>
                          <a:ea typeface="Josefin Sans"/>
                          <a:cs typeface="Josefin Sans"/>
                          <a:sym typeface="Josefin Sans"/>
                        </a:rPr>
                        <a:t>Multiple suggestions for additional features and enhanced user guidance.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Freeform 2" id="2"/>
          <p:cNvSpPr/>
          <p:nvPr/>
        </p:nvSpPr>
        <p:spPr>
          <a:xfrm flipH="false" flipV="false" rot="-1304797">
            <a:off x="7944680" y="-160675"/>
            <a:ext cx="1189229" cy="1200378"/>
          </a:xfrm>
          <a:custGeom>
            <a:avLst/>
            <a:gdLst/>
            <a:ahLst/>
            <a:cxnLst/>
            <a:rect r="r" b="b" t="t" l="l"/>
            <a:pathLst>
              <a:path h="1200378" w="1189229">
                <a:moveTo>
                  <a:pt x="0" y="0"/>
                </a:moveTo>
                <a:lnTo>
                  <a:pt x="1189229" y="0"/>
                </a:lnTo>
                <a:lnTo>
                  <a:pt x="1189229" y="1200378"/>
                </a:lnTo>
                <a:lnTo>
                  <a:pt x="0" y="1200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80148" y="69850"/>
            <a:ext cx="9168955" cy="958850"/>
          </a:xfrm>
          <a:prstGeom prst="rect">
            <a:avLst/>
          </a:prstGeom>
        </p:spPr>
        <p:txBody>
          <a:bodyPr anchor="t" rtlCol="false" tIns="0" lIns="0" bIns="0" rIns="0">
            <a:spAutoFit/>
          </a:bodyPr>
          <a:lstStyle/>
          <a:p>
            <a:pPr algn="l" marL="0" indent="0" lvl="0">
              <a:lnSpc>
                <a:spcPts val="7000"/>
              </a:lnSpc>
              <a:spcBef>
                <a:spcPct val="0"/>
              </a:spcBef>
            </a:pPr>
            <a:r>
              <a:rPr lang="en-US" sz="5000">
                <a:solidFill>
                  <a:srgbClr val="FFECD2"/>
                </a:solidFill>
                <a:latin typeface="Bugaki"/>
                <a:ea typeface="Bugaki"/>
                <a:cs typeface="Bugaki"/>
                <a:sym typeface="Bugaki"/>
              </a:rPr>
              <a:t>Conclusion</a:t>
            </a:r>
          </a:p>
        </p:txBody>
      </p:sp>
      <p:sp>
        <p:nvSpPr>
          <p:cNvPr name="TextBox 4" id="4"/>
          <p:cNvSpPr txBox="true"/>
          <p:nvPr/>
        </p:nvSpPr>
        <p:spPr>
          <a:xfrm rot="0">
            <a:off x="1874716" y="1421542"/>
            <a:ext cx="14933213" cy="8696325"/>
          </a:xfrm>
          <a:prstGeom prst="rect">
            <a:avLst/>
          </a:prstGeom>
        </p:spPr>
        <p:txBody>
          <a:bodyPr anchor="t" rtlCol="false" tIns="0" lIns="0" bIns="0" rIns="0">
            <a:spAutoFit/>
          </a:bodyPr>
          <a:lstStyle/>
          <a:p>
            <a:pPr algn="l">
              <a:lnSpc>
                <a:spcPts val="3600"/>
              </a:lnSpc>
            </a:pPr>
            <a:r>
              <a:rPr lang="en-US" sz="3000">
                <a:solidFill>
                  <a:srgbClr val="FFFFFF"/>
                </a:solidFill>
                <a:latin typeface="Josefin Sans"/>
                <a:ea typeface="Josefin Sans"/>
                <a:cs typeface="Josefin Sans"/>
                <a:sym typeface="Josefin Sans"/>
              </a:rPr>
              <a:t>The evaluation of the Oasis Spacebar app prototype revealed several strengths, including a modern and visually appealing design, and a generally user-friendly interface. However, there are areas for improvement, particularly in error prevention, user control, and help documentation. If we had more time, we would focus on the following:</a:t>
            </a:r>
          </a:p>
          <a:p>
            <a:pPr algn="l" marL="647700" indent="-323850" lvl="1">
              <a:lnSpc>
                <a:spcPts val="3600"/>
              </a:lnSpc>
              <a:buAutoNum type="arabicPeriod" startAt="1"/>
            </a:pPr>
            <a:r>
              <a:rPr lang="en-US" sz="3000">
                <a:solidFill>
                  <a:srgbClr val="FFFFFF"/>
                </a:solidFill>
                <a:latin typeface="Josefin Sans"/>
                <a:ea typeface="Josefin Sans"/>
                <a:cs typeface="Josefin Sans"/>
                <a:sym typeface="Josefin Sans"/>
              </a:rPr>
              <a:t>Enhanced Navigation: Simplify the booking process by reducing the number of steps and adding clear navigation options such as a 'Back' button and undo features.</a:t>
            </a:r>
          </a:p>
          <a:p>
            <a:pPr algn="l" marL="647700" indent="-323850" lvl="1">
              <a:lnSpc>
                <a:spcPts val="3600"/>
              </a:lnSpc>
              <a:buAutoNum type="arabicPeriod" startAt="1"/>
            </a:pPr>
            <a:r>
              <a:rPr lang="en-US" sz="3000">
                <a:solidFill>
                  <a:srgbClr val="FFFFFF"/>
                </a:solidFill>
                <a:latin typeface="Josefin Sans"/>
                <a:ea typeface="Josefin Sans"/>
                <a:cs typeface="Josefin Sans"/>
                <a:sym typeface="Josefin Sans"/>
              </a:rPr>
              <a:t>Improved Error Handling: Provide more detailed and user-friendly error messages with actionable guidance to help users resolve issues.</a:t>
            </a:r>
          </a:p>
          <a:p>
            <a:pPr algn="l" marL="647700" indent="-323850" lvl="1">
              <a:lnSpc>
                <a:spcPts val="3600"/>
              </a:lnSpc>
              <a:buAutoNum type="arabicPeriod" startAt="1"/>
            </a:pPr>
            <a:r>
              <a:rPr lang="en-US" sz="3000">
                <a:solidFill>
                  <a:srgbClr val="FFFFFF"/>
                </a:solidFill>
                <a:latin typeface="Josefin Sans"/>
                <a:ea typeface="Josefin Sans"/>
                <a:cs typeface="Josefin Sans"/>
                <a:sym typeface="Josefin Sans"/>
              </a:rPr>
              <a:t>Comprehensive Help Resources: Integrate easily accessible help sections, FAQs, and contextual help icons to support users in real-time.</a:t>
            </a:r>
          </a:p>
          <a:p>
            <a:pPr algn="l" marL="647700" indent="-323850" lvl="1">
              <a:lnSpc>
                <a:spcPts val="3600"/>
              </a:lnSpc>
              <a:buAutoNum type="arabicPeriod" startAt="1"/>
            </a:pPr>
            <a:r>
              <a:rPr lang="en-US" sz="3000">
                <a:solidFill>
                  <a:srgbClr val="FFFFFF"/>
                </a:solidFill>
                <a:latin typeface="Josefin Sans"/>
                <a:ea typeface="Josefin Sans"/>
                <a:cs typeface="Josefin Sans"/>
                <a:sym typeface="Josefin Sans"/>
              </a:rPr>
              <a:t>Customization and Flexibility: Introduce features like keyboard shortcuts and advanced search filters to cater to experienced users and enhance overall efficiency.</a:t>
            </a:r>
          </a:p>
          <a:p>
            <a:pPr algn="l">
              <a:lnSpc>
                <a:spcPts val="3600"/>
              </a:lnSpc>
            </a:pPr>
            <a:r>
              <a:rPr lang="en-US" sz="3000">
                <a:solidFill>
                  <a:srgbClr val="FFFFFF"/>
                </a:solidFill>
                <a:latin typeface="Josefin Sans"/>
                <a:ea typeface="Josefin Sans"/>
                <a:cs typeface="Josefin Sans"/>
                <a:sym typeface="Josefin Sans"/>
              </a:rPr>
              <a:t>By addressing these areas, we aim to improve the overall usability and user satisfaction of the Oasis Spacebar app, making it a more effective and enjoyable tool for booking leisure spaces.</a:t>
            </a:r>
          </a:p>
          <a:p>
            <a:pPr algn="l">
              <a:lnSpc>
                <a:spcPts val="36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698248" y="5846869"/>
            <a:ext cx="1944631" cy="3951976"/>
            <a:chOff x="0" y="0"/>
            <a:chExt cx="5001260" cy="10163810"/>
          </a:xfrm>
        </p:grpSpPr>
        <p:sp>
          <p:nvSpPr>
            <p:cNvPr name="Freeform 3" id="3"/>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4" id="4"/>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12702" t="0" r="-112702" b="0"/>
              </a:stretch>
            </a:blipFill>
          </p:spPr>
        </p:sp>
      </p:grpSp>
      <p:sp>
        <p:nvSpPr>
          <p:cNvPr name="Freeform 5" id="5"/>
          <p:cNvSpPr/>
          <p:nvPr/>
        </p:nvSpPr>
        <p:spPr>
          <a:xfrm flipH="false" flipV="false" rot="0">
            <a:off x="7838596" y="7145156"/>
            <a:ext cx="1663935" cy="1069078"/>
          </a:xfrm>
          <a:custGeom>
            <a:avLst/>
            <a:gdLst/>
            <a:ahLst/>
            <a:cxnLst/>
            <a:rect r="r" b="b" t="t" l="l"/>
            <a:pathLst>
              <a:path h="1069078" w="1663935">
                <a:moveTo>
                  <a:pt x="0" y="0"/>
                </a:moveTo>
                <a:lnTo>
                  <a:pt x="1663935" y="0"/>
                </a:lnTo>
                <a:lnTo>
                  <a:pt x="1663935" y="1069078"/>
                </a:lnTo>
                <a:lnTo>
                  <a:pt x="0" y="1069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993393" y="7526949"/>
            <a:ext cx="521065" cy="532605"/>
          </a:xfrm>
          <a:custGeom>
            <a:avLst/>
            <a:gdLst/>
            <a:ahLst/>
            <a:cxnLst/>
            <a:rect r="r" b="b" t="t" l="l"/>
            <a:pathLst>
              <a:path h="532605" w="521065">
                <a:moveTo>
                  <a:pt x="0" y="0"/>
                </a:moveTo>
                <a:lnTo>
                  <a:pt x="521066" y="0"/>
                </a:lnTo>
                <a:lnTo>
                  <a:pt x="521066" y="532605"/>
                </a:lnTo>
                <a:lnTo>
                  <a:pt x="0" y="532605"/>
                </a:lnTo>
                <a:lnTo>
                  <a:pt x="0" y="0"/>
                </a:lnTo>
                <a:close/>
              </a:path>
            </a:pathLst>
          </a:custGeom>
          <a:blipFill>
            <a:blip r:embed="rId6"/>
            <a:stretch>
              <a:fillRect l="0" t="0" r="0" b="0"/>
            </a:stretch>
          </a:blipFill>
        </p:spPr>
      </p:sp>
      <p:grpSp>
        <p:nvGrpSpPr>
          <p:cNvPr name="Group 7" id="7"/>
          <p:cNvGrpSpPr/>
          <p:nvPr/>
        </p:nvGrpSpPr>
        <p:grpSpPr>
          <a:xfrm rot="0">
            <a:off x="10200223" y="404561"/>
            <a:ext cx="3700022" cy="2795163"/>
            <a:chOff x="0" y="0"/>
            <a:chExt cx="4933362" cy="3726884"/>
          </a:xfrm>
        </p:grpSpPr>
        <p:pic>
          <p:nvPicPr>
            <p:cNvPr name="Picture 8" id="8"/>
            <p:cNvPicPr>
              <a:picLocks noChangeAspect="true"/>
            </p:cNvPicPr>
            <p:nvPr/>
          </p:nvPicPr>
          <p:blipFill>
            <a:blip r:embed="rId7"/>
            <a:srcRect l="360" t="0" r="360" b="0"/>
            <a:stretch>
              <a:fillRect/>
            </a:stretch>
          </p:blipFill>
          <p:spPr>
            <a:xfrm flipH="false" flipV="false">
              <a:off x="0" y="0"/>
              <a:ext cx="4933362" cy="3726884"/>
            </a:xfrm>
            <a:prstGeom prst="rect">
              <a:avLst/>
            </a:prstGeom>
          </p:spPr>
        </p:pic>
      </p:grpSp>
      <p:grpSp>
        <p:nvGrpSpPr>
          <p:cNvPr name="Group 9" id="9"/>
          <p:cNvGrpSpPr/>
          <p:nvPr/>
        </p:nvGrpSpPr>
        <p:grpSpPr>
          <a:xfrm rot="0">
            <a:off x="9961841" y="8479686"/>
            <a:ext cx="2686260" cy="1844155"/>
            <a:chOff x="0" y="0"/>
            <a:chExt cx="3581680" cy="2458873"/>
          </a:xfrm>
        </p:grpSpPr>
        <p:pic>
          <p:nvPicPr>
            <p:cNvPr name="Picture 10" id="10"/>
            <p:cNvPicPr>
              <a:picLocks noChangeAspect="true"/>
            </p:cNvPicPr>
            <p:nvPr/>
          </p:nvPicPr>
          <p:blipFill>
            <a:blip r:embed="rId8"/>
            <a:srcRect l="0" t="24255" r="0" b="24255"/>
            <a:stretch>
              <a:fillRect/>
            </a:stretch>
          </p:blipFill>
          <p:spPr>
            <a:xfrm flipH="false" flipV="false">
              <a:off x="0" y="0"/>
              <a:ext cx="3581680" cy="2458873"/>
            </a:xfrm>
            <a:prstGeom prst="rect">
              <a:avLst/>
            </a:prstGeom>
          </p:spPr>
        </p:pic>
      </p:grpSp>
      <p:grpSp>
        <p:nvGrpSpPr>
          <p:cNvPr name="Group 11" id="11"/>
          <p:cNvGrpSpPr/>
          <p:nvPr/>
        </p:nvGrpSpPr>
        <p:grpSpPr>
          <a:xfrm rot="0">
            <a:off x="12851163" y="7210262"/>
            <a:ext cx="2591118" cy="3113580"/>
            <a:chOff x="0" y="0"/>
            <a:chExt cx="3454824" cy="4151439"/>
          </a:xfrm>
        </p:grpSpPr>
        <p:pic>
          <p:nvPicPr>
            <p:cNvPr name="Picture 12" id="12"/>
            <p:cNvPicPr>
              <a:picLocks noChangeAspect="true"/>
            </p:cNvPicPr>
            <p:nvPr/>
          </p:nvPicPr>
          <p:blipFill>
            <a:blip r:embed="rId9"/>
            <a:srcRect l="0" t="4938" r="0" b="4938"/>
            <a:stretch>
              <a:fillRect/>
            </a:stretch>
          </p:blipFill>
          <p:spPr>
            <a:xfrm flipH="false" flipV="false">
              <a:off x="0" y="0"/>
              <a:ext cx="3454824" cy="4151439"/>
            </a:xfrm>
            <a:prstGeom prst="rect">
              <a:avLst/>
            </a:prstGeom>
          </p:spPr>
        </p:pic>
      </p:grpSp>
      <p:grpSp>
        <p:nvGrpSpPr>
          <p:cNvPr name="Group 13" id="13"/>
          <p:cNvGrpSpPr/>
          <p:nvPr/>
        </p:nvGrpSpPr>
        <p:grpSpPr>
          <a:xfrm rot="0">
            <a:off x="15685577" y="7248860"/>
            <a:ext cx="3052293" cy="3113580"/>
            <a:chOff x="0" y="0"/>
            <a:chExt cx="4069724" cy="4151439"/>
          </a:xfrm>
        </p:grpSpPr>
        <p:pic>
          <p:nvPicPr>
            <p:cNvPr name="Picture 14" id="14"/>
            <p:cNvPicPr>
              <a:picLocks noChangeAspect="true"/>
            </p:cNvPicPr>
            <p:nvPr/>
          </p:nvPicPr>
          <p:blipFill>
            <a:blip r:embed="rId10"/>
            <a:srcRect l="0" t="11747" r="0" b="11747"/>
            <a:stretch>
              <a:fillRect/>
            </a:stretch>
          </p:blipFill>
          <p:spPr>
            <a:xfrm flipH="false" flipV="false">
              <a:off x="0" y="0"/>
              <a:ext cx="4069724" cy="4151439"/>
            </a:xfrm>
            <a:prstGeom prst="rect">
              <a:avLst/>
            </a:prstGeom>
          </p:spPr>
        </p:pic>
      </p:grpSp>
      <p:sp>
        <p:nvSpPr>
          <p:cNvPr name="AutoShape 15" id="15"/>
          <p:cNvSpPr/>
          <p:nvPr/>
        </p:nvSpPr>
        <p:spPr>
          <a:xfrm rot="0">
            <a:off x="13900245" y="-75439"/>
            <a:ext cx="5496107" cy="3275163"/>
          </a:xfrm>
          <a:prstGeom prst="rect">
            <a:avLst/>
          </a:prstGeom>
          <a:solidFill>
            <a:srgbClr val="B2B290"/>
          </a:solidFill>
        </p:spPr>
      </p:sp>
      <p:grpSp>
        <p:nvGrpSpPr>
          <p:cNvPr name="Group 16" id="16"/>
          <p:cNvGrpSpPr/>
          <p:nvPr/>
        </p:nvGrpSpPr>
        <p:grpSpPr>
          <a:xfrm rot="0">
            <a:off x="12851163" y="3385018"/>
            <a:ext cx="5355424" cy="3629112"/>
            <a:chOff x="0" y="0"/>
            <a:chExt cx="7140566" cy="4838815"/>
          </a:xfrm>
        </p:grpSpPr>
        <p:pic>
          <p:nvPicPr>
            <p:cNvPr name="Picture 17" id="17"/>
            <p:cNvPicPr>
              <a:picLocks noChangeAspect="true"/>
            </p:cNvPicPr>
            <p:nvPr/>
          </p:nvPicPr>
          <p:blipFill>
            <a:blip r:embed="rId11"/>
            <a:srcRect l="0" t="4823" r="0" b="4823"/>
            <a:stretch>
              <a:fillRect/>
            </a:stretch>
          </p:blipFill>
          <p:spPr>
            <a:xfrm flipH="false" flipV="false">
              <a:off x="0" y="0"/>
              <a:ext cx="7140566" cy="4838815"/>
            </a:xfrm>
            <a:prstGeom prst="rect">
              <a:avLst/>
            </a:prstGeom>
          </p:spPr>
        </p:pic>
      </p:grpSp>
      <p:sp>
        <p:nvSpPr>
          <p:cNvPr name="Freeform 18" id="18"/>
          <p:cNvSpPr/>
          <p:nvPr/>
        </p:nvSpPr>
        <p:spPr>
          <a:xfrm flipH="false" flipV="false" rot="5400000">
            <a:off x="13935099" y="-431255"/>
            <a:ext cx="4239006" cy="4466796"/>
          </a:xfrm>
          <a:custGeom>
            <a:avLst/>
            <a:gdLst/>
            <a:ahLst/>
            <a:cxnLst/>
            <a:rect r="r" b="b" t="t" l="l"/>
            <a:pathLst>
              <a:path h="4466796" w="4239006">
                <a:moveTo>
                  <a:pt x="0" y="0"/>
                </a:moveTo>
                <a:lnTo>
                  <a:pt x="4239006" y="0"/>
                </a:lnTo>
                <a:lnTo>
                  <a:pt x="4239006" y="4466796"/>
                </a:lnTo>
                <a:lnTo>
                  <a:pt x="0" y="4466796"/>
                </a:lnTo>
                <a:lnTo>
                  <a:pt x="0" y="0"/>
                </a:lnTo>
                <a:close/>
              </a:path>
            </a:pathLst>
          </a:custGeom>
          <a:blipFill>
            <a:blip r:embed="rId12">
              <a:alphaModFix amt="28000"/>
            </a:blip>
            <a:stretch>
              <a:fillRect l="-31654" t="0" r="0" b="-103155"/>
            </a:stretch>
          </a:blipFill>
        </p:spPr>
      </p:sp>
      <p:sp>
        <p:nvSpPr>
          <p:cNvPr name="AutoShape 19" id="19"/>
          <p:cNvSpPr/>
          <p:nvPr/>
        </p:nvSpPr>
        <p:spPr>
          <a:xfrm rot="0">
            <a:off x="0" y="-75439"/>
            <a:ext cx="4840566" cy="4917661"/>
          </a:xfrm>
          <a:prstGeom prst="rect">
            <a:avLst/>
          </a:prstGeom>
          <a:solidFill>
            <a:srgbClr val="9D9D78"/>
          </a:solidFill>
        </p:spPr>
      </p:sp>
      <p:sp>
        <p:nvSpPr>
          <p:cNvPr name="Freeform 20" id="20"/>
          <p:cNvSpPr/>
          <p:nvPr/>
        </p:nvSpPr>
        <p:spPr>
          <a:xfrm flipH="false" flipV="false" rot="0">
            <a:off x="1867528" y="1134721"/>
            <a:ext cx="2820989" cy="3425042"/>
          </a:xfrm>
          <a:custGeom>
            <a:avLst/>
            <a:gdLst/>
            <a:ahLst/>
            <a:cxnLst/>
            <a:rect r="r" b="b" t="t" l="l"/>
            <a:pathLst>
              <a:path h="3425042" w="2820989">
                <a:moveTo>
                  <a:pt x="0" y="0"/>
                </a:moveTo>
                <a:lnTo>
                  <a:pt x="2820989" y="0"/>
                </a:lnTo>
                <a:lnTo>
                  <a:pt x="2820989" y="3425042"/>
                </a:lnTo>
                <a:lnTo>
                  <a:pt x="0" y="34250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1" id="21"/>
          <p:cNvGrpSpPr/>
          <p:nvPr/>
        </p:nvGrpSpPr>
        <p:grpSpPr>
          <a:xfrm rot="0">
            <a:off x="1569281" y="7308149"/>
            <a:ext cx="4850684" cy="2995002"/>
            <a:chOff x="0" y="0"/>
            <a:chExt cx="6467578" cy="3993335"/>
          </a:xfrm>
        </p:grpSpPr>
        <p:pic>
          <p:nvPicPr>
            <p:cNvPr name="Picture 22" id="22"/>
            <p:cNvPicPr>
              <a:picLocks noChangeAspect="true"/>
            </p:cNvPicPr>
            <p:nvPr/>
          </p:nvPicPr>
          <p:blipFill>
            <a:blip r:embed="rId15"/>
            <a:srcRect l="0" t="8837" r="0" b="8837"/>
            <a:stretch>
              <a:fillRect/>
            </a:stretch>
          </p:blipFill>
          <p:spPr>
            <a:xfrm flipH="false" flipV="false">
              <a:off x="0" y="0"/>
              <a:ext cx="6467578" cy="3993335"/>
            </a:xfrm>
            <a:prstGeom prst="rect">
              <a:avLst/>
            </a:prstGeom>
          </p:spPr>
        </p:pic>
      </p:grpSp>
      <p:grpSp>
        <p:nvGrpSpPr>
          <p:cNvPr name="Group 23" id="23"/>
          <p:cNvGrpSpPr/>
          <p:nvPr/>
        </p:nvGrpSpPr>
        <p:grpSpPr>
          <a:xfrm rot="0">
            <a:off x="0" y="5369339"/>
            <a:ext cx="2163276" cy="4917661"/>
            <a:chOff x="0" y="0"/>
            <a:chExt cx="2884368" cy="6556881"/>
          </a:xfrm>
        </p:grpSpPr>
        <p:pic>
          <p:nvPicPr>
            <p:cNvPr name="Picture 24" id="24"/>
            <p:cNvPicPr>
              <a:picLocks noChangeAspect="true"/>
            </p:cNvPicPr>
            <p:nvPr/>
          </p:nvPicPr>
          <p:blipFill>
            <a:blip r:embed="rId16"/>
            <a:srcRect l="20673" t="0" r="20673" b="0"/>
            <a:stretch>
              <a:fillRect/>
            </a:stretch>
          </p:blipFill>
          <p:spPr>
            <a:xfrm flipH="false" flipV="false">
              <a:off x="0" y="0"/>
              <a:ext cx="2884368" cy="6556881"/>
            </a:xfrm>
            <a:prstGeom prst="rect">
              <a:avLst/>
            </a:prstGeom>
          </p:spPr>
        </p:pic>
      </p:grpSp>
      <p:sp>
        <p:nvSpPr>
          <p:cNvPr name="TextBox 25" id="25"/>
          <p:cNvSpPr txBox="true"/>
          <p:nvPr/>
        </p:nvSpPr>
        <p:spPr>
          <a:xfrm rot="0">
            <a:off x="5143869" y="2965918"/>
            <a:ext cx="7053389" cy="2557618"/>
          </a:xfrm>
          <a:prstGeom prst="rect">
            <a:avLst/>
          </a:prstGeom>
        </p:spPr>
        <p:txBody>
          <a:bodyPr anchor="t" rtlCol="false" tIns="0" lIns="0" bIns="0" rIns="0">
            <a:spAutoFit/>
          </a:bodyPr>
          <a:lstStyle/>
          <a:p>
            <a:pPr algn="ctr">
              <a:lnSpc>
                <a:spcPts val="9750"/>
              </a:lnSpc>
            </a:pPr>
            <a:r>
              <a:rPr lang="en-US" sz="6964">
                <a:solidFill>
                  <a:srgbClr val="FFECD2"/>
                </a:solidFill>
                <a:latin typeface="Bugaki"/>
                <a:ea typeface="Bugaki"/>
                <a:cs typeface="Bugaki"/>
                <a:sym typeface="Bugaki"/>
              </a:rPr>
              <a:t>Thank you </a:t>
            </a:r>
          </a:p>
          <a:p>
            <a:pPr algn="ctr" marL="0" indent="0" lvl="0">
              <a:lnSpc>
                <a:spcPts val="9750"/>
              </a:lnSpc>
              <a:spcBef>
                <a:spcPct val="0"/>
              </a:spcBef>
            </a:pPr>
            <a:r>
              <a:rPr lang="en-US" sz="6964">
                <a:solidFill>
                  <a:srgbClr val="FFECD2"/>
                </a:solidFill>
                <a:latin typeface="Bugaki"/>
                <a:ea typeface="Bugaki"/>
                <a:cs typeface="Bugaki"/>
                <a:sym typeface="Bugaki"/>
              </a:rPr>
              <a:t>For Listening</a:t>
            </a:r>
          </a:p>
        </p:txBody>
      </p:sp>
      <p:sp>
        <p:nvSpPr>
          <p:cNvPr name="TextBox 26" id="26"/>
          <p:cNvSpPr txBox="true"/>
          <p:nvPr/>
        </p:nvSpPr>
        <p:spPr>
          <a:xfrm rot="0">
            <a:off x="8565561" y="7255242"/>
            <a:ext cx="569939" cy="1245316"/>
          </a:xfrm>
          <a:prstGeom prst="rect">
            <a:avLst/>
          </a:prstGeom>
        </p:spPr>
        <p:txBody>
          <a:bodyPr anchor="t" rtlCol="false" tIns="0" lIns="0" bIns="0" rIns="0">
            <a:spAutoFit/>
          </a:bodyPr>
          <a:lstStyle/>
          <a:p>
            <a:pPr algn="ctr" marL="0" indent="0" lvl="0">
              <a:lnSpc>
                <a:spcPts val="10133"/>
              </a:lnSpc>
              <a:spcBef>
                <a:spcPct val="0"/>
              </a:spcBef>
            </a:pPr>
            <a:r>
              <a:rPr lang="en-US" sz="7238">
                <a:solidFill>
                  <a:srgbClr val="FFFFFF"/>
                </a:solidFill>
                <a:latin typeface="Space Cowboy"/>
                <a:ea typeface="Space Cowboy"/>
                <a:cs typeface="Space Cowboy"/>
                <a:sym typeface="Space Cowboy"/>
              </a:rPr>
              <a:t>B</a:t>
            </a:r>
          </a:p>
        </p:txBody>
      </p:sp>
      <p:sp>
        <p:nvSpPr>
          <p:cNvPr name="TextBox 27" id="27"/>
          <p:cNvSpPr txBox="true"/>
          <p:nvPr/>
        </p:nvSpPr>
        <p:spPr>
          <a:xfrm rot="0">
            <a:off x="8572887" y="7291629"/>
            <a:ext cx="537047" cy="1172168"/>
          </a:xfrm>
          <a:prstGeom prst="rect">
            <a:avLst/>
          </a:prstGeom>
        </p:spPr>
        <p:txBody>
          <a:bodyPr anchor="t" rtlCol="false" tIns="0" lIns="0" bIns="0" rIns="0">
            <a:spAutoFit/>
          </a:bodyPr>
          <a:lstStyle/>
          <a:p>
            <a:pPr algn="ctr" marL="0" indent="0" lvl="0">
              <a:lnSpc>
                <a:spcPts val="9548"/>
              </a:lnSpc>
              <a:spcBef>
                <a:spcPct val="0"/>
              </a:spcBef>
            </a:pPr>
            <a:r>
              <a:rPr lang="en-US" sz="6820">
                <a:solidFill>
                  <a:srgbClr val="52AEE5">
                    <a:alpha val="92941"/>
                  </a:srgbClr>
                </a:solidFill>
                <a:latin typeface="Space Cowboy"/>
                <a:ea typeface="Space Cowboy"/>
                <a:cs typeface="Space Cowboy"/>
                <a:sym typeface="Space Cowboy"/>
              </a:rPr>
              <a:t>B</a:t>
            </a:r>
          </a:p>
        </p:txBody>
      </p:sp>
      <p:sp>
        <p:nvSpPr>
          <p:cNvPr name="TextBox 28" id="28"/>
          <p:cNvSpPr txBox="true"/>
          <p:nvPr/>
        </p:nvSpPr>
        <p:spPr>
          <a:xfrm rot="0">
            <a:off x="8205626" y="7255242"/>
            <a:ext cx="599348" cy="1245316"/>
          </a:xfrm>
          <a:prstGeom prst="rect">
            <a:avLst/>
          </a:prstGeom>
        </p:spPr>
        <p:txBody>
          <a:bodyPr anchor="t" rtlCol="false" tIns="0" lIns="0" bIns="0" rIns="0">
            <a:spAutoFit/>
          </a:bodyPr>
          <a:lstStyle/>
          <a:p>
            <a:pPr algn="ctr" marL="0" indent="0" lvl="0">
              <a:lnSpc>
                <a:spcPts val="10133"/>
              </a:lnSpc>
              <a:spcBef>
                <a:spcPct val="0"/>
              </a:spcBef>
            </a:pPr>
            <a:r>
              <a:rPr lang="en-US" sz="7238">
                <a:solidFill>
                  <a:srgbClr val="FFFFFF"/>
                </a:solidFill>
                <a:latin typeface="Space Cowboy"/>
                <a:ea typeface="Space Cowboy"/>
                <a:cs typeface="Space Cowboy"/>
                <a:sym typeface="Space Cowboy"/>
              </a:rPr>
              <a:t>S</a:t>
            </a:r>
          </a:p>
        </p:txBody>
      </p:sp>
      <p:sp>
        <p:nvSpPr>
          <p:cNvPr name="TextBox 29" id="29"/>
          <p:cNvSpPr txBox="true"/>
          <p:nvPr/>
        </p:nvSpPr>
        <p:spPr>
          <a:xfrm rot="0">
            <a:off x="8220230" y="7282104"/>
            <a:ext cx="570141" cy="1191593"/>
          </a:xfrm>
          <a:prstGeom prst="rect">
            <a:avLst/>
          </a:prstGeom>
        </p:spPr>
        <p:txBody>
          <a:bodyPr anchor="t" rtlCol="false" tIns="0" lIns="0" bIns="0" rIns="0">
            <a:spAutoFit/>
          </a:bodyPr>
          <a:lstStyle/>
          <a:p>
            <a:pPr algn="ctr" marL="0" indent="0" lvl="0">
              <a:lnSpc>
                <a:spcPts val="9639"/>
              </a:lnSpc>
              <a:spcBef>
                <a:spcPct val="0"/>
              </a:spcBef>
            </a:pPr>
            <a:r>
              <a:rPr lang="en-US" sz="6885">
                <a:solidFill>
                  <a:srgbClr val="C6A73A"/>
                </a:solidFill>
                <a:latin typeface="Space Cowboy"/>
                <a:ea typeface="Space Cowboy"/>
                <a:cs typeface="Space Cowboy"/>
                <a:sym typeface="Space Cowboy"/>
              </a:rPr>
              <a:t>S</a:t>
            </a:r>
          </a:p>
        </p:txBody>
      </p:sp>
      <p:sp>
        <p:nvSpPr>
          <p:cNvPr name="TextBox 30" id="30"/>
          <p:cNvSpPr txBox="true"/>
          <p:nvPr/>
        </p:nvSpPr>
        <p:spPr>
          <a:xfrm rot="0">
            <a:off x="17612424" y="8519894"/>
            <a:ext cx="879250" cy="228682"/>
          </a:xfrm>
          <a:prstGeom prst="rect">
            <a:avLst/>
          </a:prstGeom>
        </p:spPr>
        <p:txBody>
          <a:bodyPr anchor="t" rtlCol="false" tIns="0" lIns="0" bIns="0" rIns="0">
            <a:spAutoFit/>
          </a:bodyPr>
          <a:lstStyle/>
          <a:p>
            <a:pPr algn="ctr">
              <a:lnSpc>
                <a:spcPts val="1431"/>
              </a:lnSpc>
            </a:pPr>
          </a:p>
        </p:txBody>
      </p:sp>
      <p:sp>
        <p:nvSpPr>
          <p:cNvPr name="TextBox 31" id="31"/>
          <p:cNvSpPr txBox="true"/>
          <p:nvPr/>
        </p:nvSpPr>
        <p:spPr>
          <a:xfrm rot="0">
            <a:off x="17467529" y="8697604"/>
            <a:ext cx="739059" cy="180483"/>
          </a:xfrm>
          <a:prstGeom prst="rect">
            <a:avLst/>
          </a:prstGeom>
        </p:spPr>
        <p:txBody>
          <a:bodyPr anchor="t" rtlCol="false" tIns="0" lIns="0" bIns="0" rIns="0">
            <a:spAutoFit/>
          </a:bodyPr>
          <a:lstStyle/>
          <a:p>
            <a:pPr algn="ctr">
              <a:lnSpc>
                <a:spcPts val="1203"/>
              </a:lnSpc>
            </a:pPr>
          </a:p>
        </p:txBody>
      </p:sp>
      <p:sp>
        <p:nvSpPr>
          <p:cNvPr name="TextBox 32" id="32"/>
          <p:cNvSpPr txBox="true"/>
          <p:nvPr/>
        </p:nvSpPr>
        <p:spPr>
          <a:xfrm rot="0">
            <a:off x="401550" y="205873"/>
            <a:ext cx="3810970" cy="1819595"/>
          </a:xfrm>
          <a:prstGeom prst="rect">
            <a:avLst/>
          </a:prstGeom>
        </p:spPr>
        <p:txBody>
          <a:bodyPr anchor="t" rtlCol="false" tIns="0" lIns="0" bIns="0" rIns="0">
            <a:spAutoFit/>
          </a:bodyPr>
          <a:lstStyle/>
          <a:p>
            <a:pPr algn="l">
              <a:lnSpc>
                <a:spcPts val="6546"/>
              </a:lnSpc>
            </a:pPr>
            <a:r>
              <a:rPr lang="en-US" sz="6234">
                <a:solidFill>
                  <a:srgbClr val="FFECD2"/>
                </a:solidFill>
                <a:latin typeface="Bugaki"/>
                <a:ea typeface="Bugaki"/>
                <a:cs typeface="Bugaki"/>
                <a:sym typeface="Bugaki"/>
              </a:rPr>
              <a:t>Time to relax!</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Freeform 2" id="2"/>
          <p:cNvSpPr/>
          <p:nvPr/>
        </p:nvSpPr>
        <p:spPr>
          <a:xfrm flipH="false" flipV="false" rot="0">
            <a:off x="9270131" y="6448981"/>
            <a:ext cx="1162163" cy="1393898"/>
          </a:xfrm>
          <a:custGeom>
            <a:avLst/>
            <a:gdLst/>
            <a:ahLst/>
            <a:cxnLst/>
            <a:rect r="r" b="b" t="t" l="l"/>
            <a:pathLst>
              <a:path h="1393898" w="1162163">
                <a:moveTo>
                  <a:pt x="0" y="0"/>
                </a:moveTo>
                <a:lnTo>
                  <a:pt x="1162163" y="0"/>
                </a:lnTo>
                <a:lnTo>
                  <a:pt x="1162163" y="1393898"/>
                </a:lnTo>
                <a:lnTo>
                  <a:pt x="0" y="1393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47998" y="4356074"/>
            <a:ext cx="3965795" cy="3792291"/>
            <a:chOff x="0" y="0"/>
            <a:chExt cx="5287726" cy="5056388"/>
          </a:xfrm>
        </p:grpSpPr>
        <p:sp>
          <p:nvSpPr>
            <p:cNvPr name="Freeform 4" id="4"/>
            <p:cNvSpPr/>
            <p:nvPr/>
          </p:nvSpPr>
          <p:spPr>
            <a:xfrm flipH="false" flipV="false" rot="0">
              <a:off x="730497" y="395928"/>
              <a:ext cx="2167321" cy="1151389"/>
            </a:xfrm>
            <a:custGeom>
              <a:avLst/>
              <a:gdLst/>
              <a:ahLst/>
              <a:cxnLst/>
              <a:rect r="r" b="b" t="t" l="l"/>
              <a:pathLst>
                <a:path h="1151389" w="2167321">
                  <a:moveTo>
                    <a:pt x="0" y="0"/>
                  </a:moveTo>
                  <a:lnTo>
                    <a:pt x="2167321" y="0"/>
                  </a:lnTo>
                  <a:lnTo>
                    <a:pt x="2167321" y="1151389"/>
                  </a:lnTo>
                  <a:lnTo>
                    <a:pt x="0" y="1151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0" y="0"/>
              <a:ext cx="5287726" cy="5056388"/>
            </a:xfrm>
            <a:custGeom>
              <a:avLst/>
              <a:gdLst/>
              <a:ahLst/>
              <a:cxnLst/>
              <a:rect r="r" b="b" t="t" l="l"/>
              <a:pathLst>
                <a:path h="5056388" w="5287726">
                  <a:moveTo>
                    <a:pt x="5287726" y="0"/>
                  </a:moveTo>
                  <a:lnTo>
                    <a:pt x="0" y="0"/>
                  </a:lnTo>
                  <a:lnTo>
                    <a:pt x="0" y="5056388"/>
                  </a:lnTo>
                  <a:lnTo>
                    <a:pt x="5287726" y="5056388"/>
                  </a:lnTo>
                  <a:lnTo>
                    <a:pt x="528772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6" id="6"/>
          <p:cNvSpPr/>
          <p:nvPr/>
        </p:nvSpPr>
        <p:spPr>
          <a:xfrm flipH="true" flipV="false" rot="0">
            <a:off x="10709068" y="4692118"/>
            <a:ext cx="1625491" cy="863542"/>
          </a:xfrm>
          <a:custGeom>
            <a:avLst/>
            <a:gdLst/>
            <a:ahLst/>
            <a:cxnLst/>
            <a:rect r="r" b="b" t="t" l="l"/>
            <a:pathLst>
              <a:path h="863542" w="1625491">
                <a:moveTo>
                  <a:pt x="1625491" y="0"/>
                </a:moveTo>
                <a:lnTo>
                  <a:pt x="0" y="0"/>
                </a:lnTo>
                <a:lnTo>
                  <a:pt x="0" y="863541"/>
                </a:lnTo>
                <a:lnTo>
                  <a:pt x="1625491" y="863541"/>
                </a:lnTo>
                <a:lnTo>
                  <a:pt x="162549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680593" y="6448981"/>
            <a:ext cx="1162163" cy="1393898"/>
          </a:xfrm>
          <a:custGeom>
            <a:avLst/>
            <a:gdLst/>
            <a:ahLst/>
            <a:cxnLst/>
            <a:rect r="r" b="b" t="t" l="l"/>
            <a:pathLst>
              <a:path h="1393898" w="1162163">
                <a:moveTo>
                  <a:pt x="0" y="0"/>
                </a:moveTo>
                <a:lnTo>
                  <a:pt x="1162163" y="0"/>
                </a:lnTo>
                <a:lnTo>
                  <a:pt x="1162163" y="1393898"/>
                </a:lnTo>
                <a:lnTo>
                  <a:pt x="0" y="1393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2016114" y="4278003"/>
            <a:ext cx="3965795" cy="3792291"/>
            <a:chOff x="0" y="0"/>
            <a:chExt cx="5287726" cy="5056388"/>
          </a:xfrm>
        </p:grpSpPr>
        <p:sp>
          <p:nvSpPr>
            <p:cNvPr name="Freeform 9" id="9"/>
            <p:cNvSpPr/>
            <p:nvPr/>
          </p:nvSpPr>
          <p:spPr>
            <a:xfrm flipH="false" flipV="false" rot="0">
              <a:off x="730497" y="395928"/>
              <a:ext cx="2167321" cy="1151389"/>
            </a:xfrm>
            <a:custGeom>
              <a:avLst/>
              <a:gdLst/>
              <a:ahLst/>
              <a:cxnLst/>
              <a:rect r="r" b="b" t="t" l="l"/>
              <a:pathLst>
                <a:path h="1151389" w="2167321">
                  <a:moveTo>
                    <a:pt x="0" y="0"/>
                  </a:moveTo>
                  <a:lnTo>
                    <a:pt x="2167321" y="0"/>
                  </a:lnTo>
                  <a:lnTo>
                    <a:pt x="2167321" y="1151389"/>
                  </a:lnTo>
                  <a:lnTo>
                    <a:pt x="0" y="1151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0" y="0"/>
              <a:ext cx="5287726" cy="5056388"/>
            </a:xfrm>
            <a:custGeom>
              <a:avLst/>
              <a:gdLst/>
              <a:ahLst/>
              <a:cxnLst/>
              <a:rect r="r" b="b" t="t" l="l"/>
              <a:pathLst>
                <a:path h="5056388" w="5287726">
                  <a:moveTo>
                    <a:pt x="5287726" y="0"/>
                  </a:moveTo>
                  <a:lnTo>
                    <a:pt x="0" y="0"/>
                  </a:lnTo>
                  <a:lnTo>
                    <a:pt x="0" y="5056388"/>
                  </a:lnTo>
                  <a:lnTo>
                    <a:pt x="5287726" y="5056388"/>
                  </a:lnTo>
                  <a:lnTo>
                    <a:pt x="528772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1" id="11"/>
          <p:cNvGrpSpPr/>
          <p:nvPr/>
        </p:nvGrpSpPr>
        <p:grpSpPr>
          <a:xfrm rot="0">
            <a:off x="8607294" y="4276742"/>
            <a:ext cx="2399170" cy="239917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4490085" y="0"/>
                  </a:moveTo>
                  <a:lnTo>
                    <a:pt x="1859915" y="0"/>
                  </a:lnTo>
                  <a:lnTo>
                    <a:pt x="0" y="1859915"/>
                  </a:lnTo>
                  <a:lnTo>
                    <a:pt x="0" y="4490085"/>
                  </a:lnTo>
                  <a:lnTo>
                    <a:pt x="1859915" y="6350000"/>
                  </a:lnTo>
                  <a:lnTo>
                    <a:pt x="4490085" y="6350000"/>
                  </a:lnTo>
                  <a:lnTo>
                    <a:pt x="6350000" y="4490085"/>
                  </a:lnTo>
                  <a:lnTo>
                    <a:pt x="6350000" y="1859915"/>
                  </a:lnTo>
                  <a:close/>
                </a:path>
              </a:pathLst>
            </a:custGeom>
            <a:blipFill>
              <a:blip r:embed="rId8"/>
              <a:stretch>
                <a:fillRect l="-24908" t="0" r="-24908" b="0"/>
              </a:stretch>
            </a:blipFill>
          </p:spPr>
        </p:sp>
      </p:grpSp>
      <p:sp>
        <p:nvSpPr>
          <p:cNvPr name="Freeform 13" id="13"/>
          <p:cNvSpPr/>
          <p:nvPr/>
        </p:nvSpPr>
        <p:spPr>
          <a:xfrm flipH="true" flipV="false" rot="0">
            <a:off x="16229559" y="4692118"/>
            <a:ext cx="1625491" cy="863542"/>
          </a:xfrm>
          <a:custGeom>
            <a:avLst/>
            <a:gdLst/>
            <a:ahLst/>
            <a:cxnLst/>
            <a:rect r="r" b="b" t="t" l="l"/>
            <a:pathLst>
              <a:path h="863542" w="1625491">
                <a:moveTo>
                  <a:pt x="1625490" y="0"/>
                </a:moveTo>
                <a:lnTo>
                  <a:pt x="0" y="0"/>
                </a:lnTo>
                <a:lnTo>
                  <a:pt x="0" y="863541"/>
                </a:lnTo>
                <a:lnTo>
                  <a:pt x="1625490" y="863541"/>
                </a:lnTo>
                <a:lnTo>
                  <a:pt x="16254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576436" y="6448981"/>
            <a:ext cx="1162163" cy="1393898"/>
          </a:xfrm>
          <a:custGeom>
            <a:avLst/>
            <a:gdLst/>
            <a:ahLst/>
            <a:cxnLst/>
            <a:rect r="r" b="b" t="t" l="l"/>
            <a:pathLst>
              <a:path h="1393898" w="1162163">
                <a:moveTo>
                  <a:pt x="0" y="0"/>
                </a:moveTo>
                <a:lnTo>
                  <a:pt x="1162163" y="0"/>
                </a:lnTo>
                <a:lnTo>
                  <a:pt x="1162163" y="1393898"/>
                </a:lnTo>
                <a:lnTo>
                  <a:pt x="0" y="1393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832544" y="4276742"/>
            <a:ext cx="3965795" cy="3792291"/>
            <a:chOff x="0" y="0"/>
            <a:chExt cx="5287726" cy="5056388"/>
          </a:xfrm>
        </p:grpSpPr>
        <p:sp>
          <p:nvSpPr>
            <p:cNvPr name="Freeform 16" id="16"/>
            <p:cNvSpPr/>
            <p:nvPr/>
          </p:nvSpPr>
          <p:spPr>
            <a:xfrm flipH="false" flipV="false" rot="0">
              <a:off x="730497" y="395928"/>
              <a:ext cx="2167321" cy="1151389"/>
            </a:xfrm>
            <a:custGeom>
              <a:avLst/>
              <a:gdLst/>
              <a:ahLst/>
              <a:cxnLst/>
              <a:rect r="r" b="b" t="t" l="l"/>
              <a:pathLst>
                <a:path h="1151389" w="2167321">
                  <a:moveTo>
                    <a:pt x="0" y="0"/>
                  </a:moveTo>
                  <a:lnTo>
                    <a:pt x="2167321" y="0"/>
                  </a:lnTo>
                  <a:lnTo>
                    <a:pt x="2167321" y="1151389"/>
                  </a:lnTo>
                  <a:lnTo>
                    <a:pt x="0" y="1151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0">
              <a:off x="0" y="0"/>
              <a:ext cx="5287726" cy="5056388"/>
            </a:xfrm>
            <a:custGeom>
              <a:avLst/>
              <a:gdLst/>
              <a:ahLst/>
              <a:cxnLst/>
              <a:rect r="r" b="b" t="t" l="l"/>
              <a:pathLst>
                <a:path h="5056388" w="5287726">
                  <a:moveTo>
                    <a:pt x="5287726" y="0"/>
                  </a:moveTo>
                  <a:lnTo>
                    <a:pt x="0" y="0"/>
                  </a:lnTo>
                  <a:lnTo>
                    <a:pt x="0" y="5056388"/>
                  </a:lnTo>
                  <a:lnTo>
                    <a:pt x="5287726" y="5056388"/>
                  </a:lnTo>
                  <a:lnTo>
                    <a:pt x="5287726"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8" id="18"/>
          <p:cNvSpPr/>
          <p:nvPr/>
        </p:nvSpPr>
        <p:spPr>
          <a:xfrm flipH="true" flipV="false" rot="0">
            <a:off x="5093614" y="4612785"/>
            <a:ext cx="1625491" cy="863542"/>
          </a:xfrm>
          <a:custGeom>
            <a:avLst/>
            <a:gdLst/>
            <a:ahLst/>
            <a:cxnLst/>
            <a:rect r="r" b="b" t="t" l="l"/>
            <a:pathLst>
              <a:path h="863542" w="1625491">
                <a:moveTo>
                  <a:pt x="1625490" y="0"/>
                </a:moveTo>
                <a:lnTo>
                  <a:pt x="0" y="0"/>
                </a:lnTo>
                <a:lnTo>
                  <a:pt x="0" y="863542"/>
                </a:lnTo>
                <a:lnTo>
                  <a:pt x="1625490" y="863542"/>
                </a:lnTo>
                <a:lnTo>
                  <a:pt x="16254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2957933" y="4276742"/>
            <a:ext cx="2399170" cy="2399170"/>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4490085" y="0"/>
                  </a:moveTo>
                  <a:lnTo>
                    <a:pt x="1859915" y="0"/>
                  </a:lnTo>
                  <a:lnTo>
                    <a:pt x="0" y="1859915"/>
                  </a:lnTo>
                  <a:lnTo>
                    <a:pt x="0" y="4490085"/>
                  </a:lnTo>
                  <a:lnTo>
                    <a:pt x="1859915" y="6350000"/>
                  </a:lnTo>
                  <a:lnTo>
                    <a:pt x="4490085" y="6350000"/>
                  </a:lnTo>
                  <a:lnTo>
                    <a:pt x="6350000" y="4490085"/>
                  </a:lnTo>
                  <a:lnTo>
                    <a:pt x="6350000" y="1859915"/>
                  </a:lnTo>
                  <a:close/>
                </a:path>
              </a:pathLst>
            </a:custGeom>
            <a:blipFill>
              <a:blip r:embed="rId9"/>
              <a:stretch>
                <a:fillRect l="-16666" t="0" r="-16666" b="0"/>
              </a:stretch>
            </a:blipFill>
          </p:spPr>
        </p:sp>
      </p:grpSp>
      <p:grpSp>
        <p:nvGrpSpPr>
          <p:cNvPr name="Group 21" id="21"/>
          <p:cNvGrpSpPr/>
          <p:nvPr/>
        </p:nvGrpSpPr>
        <p:grpSpPr>
          <a:xfrm rot="0">
            <a:off x="7844209" y="165746"/>
            <a:ext cx="4675814" cy="2484733"/>
            <a:chOff x="0" y="0"/>
            <a:chExt cx="6234418" cy="3312978"/>
          </a:xfrm>
        </p:grpSpPr>
        <p:sp>
          <p:nvSpPr>
            <p:cNvPr name="Freeform 22" id="22"/>
            <p:cNvSpPr/>
            <p:nvPr/>
          </p:nvSpPr>
          <p:spPr>
            <a:xfrm flipH="false" flipV="false" rot="5400000">
              <a:off x="2946054" y="1489760"/>
              <a:ext cx="1008871" cy="1733997"/>
            </a:xfrm>
            <a:custGeom>
              <a:avLst/>
              <a:gdLst/>
              <a:ahLst/>
              <a:cxnLst/>
              <a:rect r="r" b="b" t="t" l="l"/>
              <a:pathLst>
                <a:path h="1733997" w="1008871">
                  <a:moveTo>
                    <a:pt x="0" y="0"/>
                  </a:moveTo>
                  <a:lnTo>
                    <a:pt x="1008871" y="0"/>
                  </a:lnTo>
                  <a:lnTo>
                    <a:pt x="1008871" y="1733997"/>
                  </a:lnTo>
                  <a:lnTo>
                    <a:pt x="0" y="17339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5400000">
              <a:off x="1837915" y="541174"/>
              <a:ext cx="1008871" cy="1733997"/>
            </a:xfrm>
            <a:custGeom>
              <a:avLst/>
              <a:gdLst/>
              <a:ahLst/>
              <a:cxnLst/>
              <a:rect r="r" b="b" t="t" l="l"/>
              <a:pathLst>
                <a:path h="1733997" w="1008871">
                  <a:moveTo>
                    <a:pt x="0" y="0"/>
                  </a:moveTo>
                  <a:lnTo>
                    <a:pt x="1008871" y="0"/>
                  </a:lnTo>
                  <a:lnTo>
                    <a:pt x="1008871" y="1733997"/>
                  </a:lnTo>
                  <a:lnTo>
                    <a:pt x="0" y="17339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10800000">
              <a:off x="1903961" y="1578980"/>
              <a:ext cx="1008871" cy="1733997"/>
            </a:xfrm>
            <a:custGeom>
              <a:avLst/>
              <a:gdLst/>
              <a:ahLst/>
              <a:cxnLst/>
              <a:rect r="r" b="b" t="t" l="l"/>
              <a:pathLst>
                <a:path h="1733997" w="1008871">
                  <a:moveTo>
                    <a:pt x="0" y="0"/>
                  </a:moveTo>
                  <a:lnTo>
                    <a:pt x="1008871" y="0"/>
                  </a:lnTo>
                  <a:lnTo>
                    <a:pt x="1008871" y="1733998"/>
                  </a:lnTo>
                  <a:lnTo>
                    <a:pt x="0" y="17339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563754" y="0"/>
              <a:ext cx="1739580" cy="920396"/>
            </a:xfrm>
            <a:custGeom>
              <a:avLst/>
              <a:gdLst/>
              <a:ahLst/>
              <a:cxnLst/>
              <a:rect r="r" b="b" t="t" l="l"/>
              <a:pathLst>
                <a:path h="920396" w="1739580">
                  <a:moveTo>
                    <a:pt x="0" y="0"/>
                  </a:moveTo>
                  <a:lnTo>
                    <a:pt x="1739580" y="0"/>
                  </a:lnTo>
                  <a:lnTo>
                    <a:pt x="1739580" y="920396"/>
                  </a:lnTo>
                  <a:lnTo>
                    <a:pt x="0" y="9203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4280954" y="1915913"/>
              <a:ext cx="1953465" cy="575740"/>
            </a:xfrm>
            <a:prstGeom prst="rect">
              <a:avLst/>
            </a:prstGeom>
          </p:spPr>
          <p:txBody>
            <a:bodyPr anchor="t" rtlCol="false" tIns="0" lIns="0" bIns="0" rIns="0">
              <a:spAutoFit/>
            </a:bodyPr>
            <a:lstStyle/>
            <a:p>
              <a:pPr algn="ctr">
                <a:lnSpc>
                  <a:spcPts val="2385"/>
                </a:lnSpc>
              </a:pPr>
            </a:p>
          </p:txBody>
        </p:sp>
        <p:sp>
          <p:nvSpPr>
            <p:cNvPr name="TextBox 27" id="27"/>
            <p:cNvSpPr txBox="true"/>
            <p:nvPr/>
          </p:nvSpPr>
          <p:spPr>
            <a:xfrm rot="0">
              <a:off x="0" y="1674429"/>
              <a:ext cx="2135053" cy="786482"/>
            </a:xfrm>
            <a:prstGeom prst="rect">
              <a:avLst/>
            </a:prstGeom>
          </p:spPr>
          <p:txBody>
            <a:bodyPr anchor="t" rtlCol="false" tIns="0" lIns="0" bIns="0" rIns="0">
              <a:spAutoFit/>
            </a:bodyPr>
            <a:lstStyle/>
            <a:p>
              <a:pPr algn="l">
                <a:lnSpc>
                  <a:spcPts val="4337"/>
                </a:lnSpc>
              </a:pPr>
              <a:r>
                <a:rPr lang="en-US" sz="4211" spc="678">
                  <a:solidFill>
                    <a:srgbClr val="000000"/>
                  </a:solidFill>
                  <a:latin typeface="League Gothic"/>
                  <a:ea typeface="League Gothic"/>
                  <a:cs typeface="League Gothic"/>
                  <a:sym typeface="League Gothic"/>
                </a:rPr>
                <a:t>TRIPLE</a:t>
              </a:r>
              <a:r>
                <a:rPr lang="en-US" sz="4211" spc="678">
                  <a:solidFill>
                    <a:srgbClr val="000000"/>
                  </a:solidFill>
                  <a:latin typeface="League Gothic"/>
                  <a:ea typeface="League Gothic"/>
                  <a:cs typeface="League Gothic"/>
                  <a:sym typeface="League Gothic"/>
                </a:rPr>
                <a:t> </a:t>
              </a:r>
            </a:p>
          </p:txBody>
        </p:sp>
        <p:sp>
          <p:nvSpPr>
            <p:cNvPr name="TextBox 28" id="28"/>
            <p:cNvSpPr txBox="true"/>
            <p:nvPr/>
          </p:nvSpPr>
          <p:spPr>
            <a:xfrm rot="0">
              <a:off x="3158998" y="1632474"/>
              <a:ext cx="2316981" cy="859179"/>
            </a:xfrm>
            <a:prstGeom prst="rect">
              <a:avLst/>
            </a:prstGeom>
          </p:spPr>
          <p:txBody>
            <a:bodyPr anchor="t" rtlCol="false" tIns="0" lIns="0" bIns="0" rIns="0">
              <a:spAutoFit/>
            </a:bodyPr>
            <a:lstStyle/>
            <a:p>
              <a:pPr algn="l">
                <a:lnSpc>
                  <a:spcPts val="4707"/>
                </a:lnSpc>
              </a:pPr>
              <a:r>
                <a:rPr lang="en-US" sz="4570" spc="735">
                  <a:solidFill>
                    <a:srgbClr val="000000"/>
                  </a:solidFill>
                  <a:latin typeface="League Gothic"/>
                  <a:ea typeface="League Gothic"/>
                  <a:cs typeface="League Gothic"/>
                  <a:sym typeface="League Gothic"/>
                </a:rPr>
                <a:t>OYALS</a:t>
              </a:r>
              <a:r>
                <a:rPr lang="en-US" sz="4570" spc="735">
                  <a:solidFill>
                    <a:srgbClr val="000000"/>
                  </a:solidFill>
                  <a:latin typeface="League Gothic"/>
                  <a:ea typeface="League Gothic"/>
                  <a:cs typeface="League Gothic"/>
                  <a:sym typeface="League Gothic"/>
                </a:rPr>
                <a:t> </a:t>
              </a:r>
            </a:p>
          </p:txBody>
        </p:sp>
      </p:grpSp>
      <p:sp>
        <p:nvSpPr>
          <p:cNvPr name="Freeform 29" id="29"/>
          <p:cNvSpPr/>
          <p:nvPr/>
        </p:nvSpPr>
        <p:spPr>
          <a:xfrm flipH="false" flipV="false" rot="0">
            <a:off x="12637598" y="2650479"/>
            <a:ext cx="514110" cy="4745629"/>
          </a:xfrm>
          <a:custGeom>
            <a:avLst/>
            <a:gdLst/>
            <a:ahLst/>
            <a:cxnLst/>
            <a:rect r="r" b="b" t="t" l="l"/>
            <a:pathLst>
              <a:path h="4745629" w="514110">
                <a:moveTo>
                  <a:pt x="0" y="0"/>
                </a:moveTo>
                <a:lnTo>
                  <a:pt x="514110" y="0"/>
                </a:lnTo>
                <a:lnTo>
                  <a:pt x="514110" y="4745629"/>
                </a:lnTo>
                <a:lnTo>
                  <a:pt x="0" y="4745629"/>
                </a:lnTo>
                <a:lnTo>
                  <a:pt x="0" y="0"/>
                </a:lnTo>
                <a:close/>
              </a:path>
            </a:pathLst>
          </a:custGeom>
          <a:blipFill>
            <a:blip r:embed="rId14"/>
            <a:stretch>
              <a:fillRect l="0" t="0" r="0" b="0"/>
            </a:stretch>
          </a:blipFill>
        </p:spPr>
      </p:sp>
      <p:grpSp>
        <p:nvGrpSpPr>
          <p:cNvPr name="Group 30" id="30"/>
          <p:cNvGrpSpPr/>
          <p:nvPr/>
        </p:nvGrpSpPr>
        <p:grpSpPr>
          <a:xfrm rot="0">
            <a:off x="3073783" y="3051883"/>
            <a:ext cx="2167469" cy="1146788"/>
            <a:chOff x="0" y="0"/>
            <a:chExt cx="2889958" cy="1529051"/>
          </a:xfrm>
        </p:grpSpPr>
        <p:sp>
          <p:nvSpPr>
            <p:cNvPr name="Freeform 31" id="31"/>
            <p:cNvSpPr/>
            <p:nvPr/>
          </p:nvSpPr>
          <p:spPr>
            <a:xfrm flipH="false" flipV="false" rot="0">
              <a:off x="0" y="0"/>
              <a:ext cx="2889958" cy="1529051"/>
            </a:xfrm>
            <a:custGeom>
              <a:avLst/>
              <a:gdLst/>
              <a:ahLst/>
              <a:cxnLst/>
              <a:rect r="r" b="b" t="t" l="l"/>
              <a:pathLst>
                <a:path h="1529051" w="2889958">
                  <a:moveTo>
                    <a:pt x="0" y="0"/>
                  </a:moveTo>
                  <a:lnTo>
                    <a:pt x="2889958" y="0"/>
                  </a:lnTo>
                  <a:lnTo>
                    <a:pt x="2889958" y="1529051"/>
                  </a:lnTo>
                  <a:lnTo>
                    <a:pt x="0" y="15290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349176" y="764525"/>
              <a:ext cx="191606" cy="302139"/>
            </a:xfrm>
            <a:custGeom>
              <a:avLst/>
              <a:gdLst/>
              <a:ahLst/>
              <a:cxnLst/>
              <a:rect r="r" b="b" t="t" l="l"/>
              <a:pathLst>
                <a:path h="302139" w="191606">
                  <a:moveTo>
                    <a:pt x="0" y="0"/>
                  </a:moveTo>
                  <a:lnTo>
                    <a:pt x="191606" y="0"/>
                  </a:lnTo>
                  <a:lnTo>
                    <a:pt x="191606" y="302139"/>
                  </a:lnTo>
                  <a:lnTo>
                    <a:pt x="0" y="302139"/>
                  </a:lnTo>
                  <a:lnTo>
                    <a:pt x="0" y="0"/>
                  </a:lnTo>
                  <a:close/>
                </a:path>
              </a:pathLst>
            </a:custGeom>
            <a:blipFill>
              <a:blip r:embed="rId15"/>
              <a:stretch>
                <a:fillRect l="0" t="0" r="0" b="0"/>
              </a:stretch>
            </a:blipFill>
          </p:spPr>
        </p:sp>
        <p:sp>
          <p:nvSpPr>
            <p:cNvPr name="Freeform 33" id="33"/>
            <p:cNvSpPr/>
            <p:nvPr/>
          </p:nvSpPr>
          <p:spPr>
            <a:xfrm flipH="false" flipV="false" rot="0">
              <a:off x="1750511" y="918531"/>
              <a:ext cx="93941" cy="148133"/>
            </a:xfrm>
            <a:custGeom>
              <a:avLst/>
              <a:gdLst/>
              <a:ahLst/>
              <a:cxnLst/>
              <a:rect r="r" b="b" t="t" l="l"/>
              <a:pathLst>
                <a:path h="148133" w="93941">
                  <a:moveTo>
                    <a:pt x="0" y="0"/>
                  </a:moveTo>
                  <a:lnTo>
                    <a:pt x="93942" y="0"/>
                  </a:lnTo>
                  <a:lnTo>
                    <a:pt x="93942" y="148133"/>
                  </a:lnTo>
                  <a:lnTo>
                    <a:pt x="0" y="148133"/>
                  </a:lnTo>
                  <a:lnTo>
                    <a:pt x="0" y="0"/>
                  </a:lnTo>
                  <a:close/>
                </a:path>
              </a:pathLst>
            </a:custGeom>
            <a:blipFill>
              <a:blip r:embed="rId15"/>
              <a:stretch>
                <a:fillRect l="0" t="0" r="0" b="0"/>
              </a:stretch>
            </a:blipFill>
          </p:spPr>
        </p:sp>
        <p:sp>
          <p:nvSpPr>
            <p:cNvPr name="Freeform 34" id="34"/>
            <p:cNvSpPr/>
            <p:nvPr/>
          </p:nvSpPr>
          <p:spPr>
            <a:xfrm flipH="false" flipV="false" rot="0">
              <a:off x="1039335" y="918531"/>
              <a:ext cx="93941" cy="148133"/>
            </a:xfrm>
            <a:custGeom>
              <a:avLst/>
              <a:gdLst/>
              <a:ahLst/>
              <a:cxnLst/>
              <a:rect r="r" b="b" t="t" l="l"/>
              <a:pathLst>
                <a:path h="148133" w="93941">
                  <a:moveTo>
                    <a:pt x="0" y="0"/>
                  </a:moveTo>
                  <a:lnTo>
                    <a:pt x="93941" y="0"/>
                  </a:lnTo>
                  <a:lnTo>
                    <a:pt x="93941" y="148133"/>
                  </a:lnTo>
                  <a:lnTo>
                    <a:pt x="0" y="148133"/>
                  </a:lnTo>
                  <a:lnTo>
                    <a:pt x="0" y="0"/>
                  </a:lnTo>
                  <a:close/>
                </a:path>
              </a:pathLst>
            </a:custGeom>
            <a:blipFill>
              <a:blip r:embed="rId15"/>
              <a:stretch>
                <a:fillRect l="0" t="0" r="0" b="0"/>
              </a:stretch>
            </a:blipFill>
          </p:spPr>
        </p:sp>
        <p:sp>
          <p:nvSpPr>
            <p:cNvPr name="Freeform 35" id="35"/>
            <p:cNvSpPr/>
            <p:nvPr/>
          </p:nvSpPr>
          <p:spPr>
            <a:xfrm flipH="false" flipV="false" rot="0">
              <a:off x="2060353" y="992598"/>
              <a:ext cx="83425" cy="131550"/>
            </a:xfrm>
            <a:custGeom>
              <a:avLst/>
              <a:gdLst/>
              <a:ahLst/>
              <a:cxnLst/>
              <a:rect r="r" b="b" t="t" l="l"/>
              <a:pathLst>
                <a:path h="131550" w="83425">
                  <a:moveTo>
                    <a:pt x="0" y="0"/>
                  </a:moveTo>
                  <a:lnTo>
                    <a:pt x="83424" y="0"/>
                  </a:lnTo>
                  <a:lnTo>
                    <a:pt x="83424" y="131550"/>
                  </a:lnTo>
                  <a:lnTo>
                    <a:pt x="0" y="131550"/>
                  </a:lnTo>
                  <a:lnTo>
                    <a:pt x="0" y="0"/>
                  </a:lnTo>
                  <a:close/>
                </a:path>
              </a:pathLst>
            </a:custGeom>
            <a:blipFill>
              <a:blip r:embed="rId15"/>
              <a:stretch>
                <a:fillRect l="0" t="0" r="0" b="0"/>
              </a:stretch>
            </a:blipFill>
          </p:spPr>
        </p:sp>
        <p:sp>
          <p:nvSpPr>
            <p:cNvPr name="Freeform 36" id="36"/>
            <p:cNvSpPr/>
            <p:nvPr/>
          </p:nvSpPr>
          <p:spPr>
            <a:xfrm flipH="false" flipV="false" rot="0">
              <a:off x="740010" y="1000889"/>
              <a:ext cx="83425" cy="131550"/>
            </a:xfrm>
            <a:custGeom>
              <a:avLst/>
              <a:gdLst/>
              <a:ahLst/>
              <a:cxnLst/>
              <a:rect r="r" b="b" t="t" l="l"/>
              <a:pathLst>
                <a:path h="131550" w="83425">
                  <a:moveTo>
                    <a:pt x="0" y="0"/>
                  </a:moveTo>
                  <a:lnTo>
                    <a:pt x="83425" y="0"/>
                  </a:lnTo>
                  <a:lnTo>
                    <a:pt x="83425" y="131550"/>
                  </a:lnTo>
                  <a:lnTo>
                    <a:pt x="0" y="131550"/>
                  </a:lnTo>
                  <a:lnTo>
                    <a:pt x="0" y="0"/>
                  </a:lnTo>
                  <a:close/>
                </a:path>
              </a:pathLst>
            </a:custGeom>
            <a:blipFill>
              <a:blip r:embed="rId15"/>
              <a:stretch>
                <a:fillRect l="0" t="0" r="0" b="0"/>
              </a:stretch>
            </a:blipFill>
          </p:spPr>
        </p:sp>
      </p:grpSp>
      <p:grpSp>
        <p:nvGrpSpPr>
          <p:cNvPr name="Group 37" id="37"/>
          <p:cNvGrpSpPr/>
          <p:nvPr/>
        </p:nvGrpSpPr>
        <p:grpSpPr>
          <a:xfrm rot="0">
            <a:off x="8767478" y="3051883"/>
            <a:ext cx="2167469" cy="1146788"/>
            <a:chOff x="0" y="0"/>
            <a:chExt cx="2889958" cy="1529051"/>
          </a:xfrm>
        </p:grpSpPr>
        <p:sp>
          <p:nvSpPr>
            <p:cNvPr name="Freeform 38" id="38"/>
            <p:cNvSpPr/>
            <p:nvPr/>
          </p:nvSpPr>
          <p:spPr>
            <a:xfrm flipH="false" flipV="false" rot="0">
              <a:off x="0" y="0"/>
              <a:ext cx="2889958" cy="1529051"/>
            </a:xfrm>
            <a:custGeom>
              <a:avLst/>
              <a:gdLst/>
              <a:ahLst/>
              <a:cxnLst/>
              <a:rect r="r" b="b" t="t" l="l"/>
              <a:pathLst>
                <a:path h="1529051" w="2889958">
                  <a:moveTo>
                    <a:pt x="0" y="0"/>
                  </a:moveTo>
                  <a:lnTo>
                    <a:pt x="2889958" y="0"/>
                  </a:lnTo>
                  <a:lnTo>
                    <a:pt x="2889958" y="1529051"/>
                  </a:lnTo>
                  <a:lnTo>
                    <a:pt x="0" y="15290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9" id="39"/>
            <p:cNvSpPr/>
            <p:nvPr/>
          </p:nvSpPr>
          <p:spPr>
            <a:xfrm flipH="false" flipV="false" rot="0">
              <a:off x="1349176" y="764525"/>
              <a:ext cx="191606" cy="302139"/>
            </a:xfrm>
            <a:custGeom>
              <a:avLst/>
              <a:gdLst/>
              <a:ahLst/>
              <a:cxnLst/>
              <a:rect r="r" b="b" t="t" l="l"/>
              <a:pathLst>
                <a:path h="302139" w="191606">
                  <a:moveTo>
                    <a:pt x="0" y="0"/>
                  </a:moveTo>
                  <a:lnTo>
                    <a:pt x="191606" y="0"/>
                  </a:lnTo>
                  <a:lnTo>
                    <a:pt x="191606" y="302139"/>
                  </a:lnTo>
                  <a:lnTo>
                    <a:pt x="0" y="302139"/>
                  </a:lnTo>
                  <a:lnTo>
                    <a:pt x="0" y="0"/>
                  </a:lnTo>
                  <a:close/>
                </a:path>
              </a:pathLst>
            </a:custGeom>
            <a:blipFill>
              <a:blip r:embed="rId15"/>
              <a:stretch>
                <a:fillRect l="0" t="0" r="0" b="0"/>
              </a:stretch>
            </a:blipFill>
          </p:spPr>
        </p:sp>
        <p:sp>
          <p:nvSpPr>
            <p:cNvPr name="Freeform 40" id="40"/>
            <p:cNvSpPr/>
            <p:nvPr/>
          </p:nvSpPr>
          <p:spPr>
            <a:xfrm flipH="false" flipV="false" rot="0">
              <a:off x="1750511" y="918531"/>
              <a:ext cx="93941" cy="148133"/>
            </a:xfrm>
            <a:custGeom>
              <a:avLst/>
              <a:gdLst/>
              <a:ahLst/>
              <a:cxnLst/>
              <a:rect r="r" b="b" t="t" l="l"/>
              <a:pathLst>
                <a:path h="148133" w="93941">
                  <a:moveTo>
                    <a:pt x="0" y="0"/>
                  </a:moveTo>
                  <a:lnTo>
                    <a:pt x="93942" y="0"/>
                  </a:lnTo>
                  <a:lnTo>
                    <a:pt x="93942" y="148133"/>
                  </a:lnTo>
                  <a:lnTo>
                    <a:pt x="0" y="148133"/>
                  </a:lnTo>
                  <a:lnTo>
                    <a:pt x="0" y="0"/>
                  </a:lnTo>
                  <a:close/>
                </a:path>
              </a:pathLst>
            </a:custGeom>
            <a:blipFill>
              <a:blip r:embed="rId15"/>
              <a:stretch>
                <a:fillRect l="0" t="0" r="0" b="0"/>
              </a:stretch>
            </a:blipFill>
          </p:spPr>
        </p:sp>
        <p:sp>
          <p:nvSpPr>
            <p:cNvPr name="Freeform 41" id="41"/>
            <p:cNvSpPr/>
            <p:nvPr/>
          </p:nvSpPr>
          <p:spPr>
            <a:xfrm flipH="false" flipV="false" rot="0">
              <a:off x="1039335" y="918531"/>
              <a:ext cx="93941" cy="148133"/>
            </a:xfrm>
            <a:custGeom>
              <a:avLst/>
              <a:gdLst/>
              <a:ahLst/>
              <a:cxnLst/>
              <a:rect r="r" b="b" t="t" l="l"/>
              <a:pathLst>
                <a:path h="148133" w="93941">
                  <a:moveTo>
                    <a:pt x="0" y="0"/>
                  </a:moveTo>
                  <a:lnTo>
                    <a:pt x="93941" y="0"/>
                  </a:lnTo>
                  <a:lnTo>
                    <a:pt x="93941" y="148133"/>
                  </a:lnTo>
                  <a:lnTo>
                    <a:pt x="0" y="148133"/>
                  </a:lnTo>
                  <a:lnTo>
                    <a:pt x="0" y="0"/>
                  </a:lnTo>
                  <a:close/>
                </a:path>
              </a:pathLst>
            </a:custGeom>
            <a:blipFill>
              <a:blip r:embed="rId15"/>
              <a:stretch>
                <a:fillRect l="0" t="0" r="0" b="0"/>
              </a:stretch>
            </a:blipFill>
          </p:spPr>
        </p:sp>
        <p:sp>
          <p:nvSpPr>
            <p:cNvPr name="Freeform 42" id="42"/>
            <p:cNvSpPr/>
            <p:nvPr/>
          </p:nvSpPr>
          <p:spPr>
            <a:xfrm flipH="false" flipV="false" rot="0">
              <a:off x="2060353" y="992598"/>
              <a:ext cx="83425" cy="131550"/>
            </a:xfrm>
            <a:custGeom>
              <a:avLst/>
              <a:gdLst/>
              <a:ahLst/>
              <a:cxnLst/>
              <a:rect r="r" b="b" t="t" l="l"/>
              <a:pathLst>
                <a:path h="131550" w="83425">
                  <a:moveTo>
                    <a:pt x="0" y="0"/>
                  </a:moveTo>
                  <a:lnTo>
                    <a:pt x="83424" y="0"/>
                  </a:lnTo>
                  <a:lnTo>
                    <a:pt x="83424" y="131550"/>
                  </a:lnTo>
                  <a:lnTo>
                    <a:pt x="0" y="131550"/>
                  </a:lnTo>
                  <a:lnTo>
                    <a:pt x="0" y="0"/>
                  </a:lnTo>
                  <a:close/>
                </a:path>
              </a:pathLst>
            </a:custGeom>
            <a:blipFill>
              <a:blip r:embed="rId15"/>
              <a:stretch>
                <a:fillRect l="0" t="0" r="0" b="0"/>
              </a:stretch>
            </a:blipFill>
          </p:spPr>
        </p:sp>
        <p:sp>
          <p:nvSpPr>
            <p:cNvPr name="Freeform 43" id="43"/>
            <p:cNvSpPr/>
            <p:nvPr/>
          </p:nvSpPr>
          <p:spPr>
            <a:xfrm flipH="false" flipV="false" rot="0">
              <a:off x="740010" y="1000889"/>
              <a:ext cx="83425" cy="131550"/>
            </a:xfrm>
            <a:custGeom>
              <a:avLst/>
              <a:gdLst/>
              <a:ahLst/>
              <a:cxnLst/>
              <a:rect r="r" b="b" t="t" l="l"/>
              <a:pathLst>
                <a:path h="131550" w="83425">
                  <a:moveTo>
                    <a:pt x="0" y="0"/>
                  </a:moveTo>
                  <a:lnTo>
                    <a:pt x="83425" y="0"/>
                  </a:lnTo>
                  <a:lnTo>
                    <a:pt x="83425" y="131550"/>
                  </a:lnTo>
                  <a:lnTo>
                    <a:pt x="0" y="131550"/>
                  </a:lnTo>
                  <a:lnTo>
                    <a:pt x="0" y="0"/>
                  </a:lnTo>
                  <a:close/>
                </a:path>
              </a:pathLst>
            </a:custGeom>
            <a:blipFill>
              <a:blip r:embed="rId15"/>
              <a:stretch>
                <a:fillRect l="0" t="0" r="0" b="0"/>
              </a:stretch>
            </a:blipFill>
          </p:spPr>
        </p:sp>
      </p:grpSp>
      <p:grpSp>
        <p:nvGrpSpPr>
          <p:cNvPr name="Group 44" id="44"/>
          <p:cNvGrpSpPr/>
          <p:nvPr/>
        </p:nvGrpSpPr>
        <p:grpSpPr>
          <a:xfrm rot="0">
            <a:off x="14177940" y="3069526"/>
            <a:ext cx="2167469" cy="1146788"/>
            <a:chOff x="0" y="0"/>
            <a:chExt cx="2889958" cy="1529051"/>
          </a:xfrm>
        </p:grpSpPr>
        <p:sp>
          <p:nvSpPr>
            <p:cNvPr name="Freeform 45" id="45"/>
            <p:cNvSpPr/>
            <p:nvPr/>
          </p:nvSpPr>
          <p:spPr>
            <a:xfrm flipH="false" flipV="false" rot="0">
              <a:off x="0" y="0"/>
              <a:ext cx="2889958" cy="1529051"/>
            </a:xfrm>
            <a:custGeom>
              <a:avLst/>
              <a:gdLst/>
              <a:ahLst/>
              <a:cxnLst/>
              <a:rect r="r" b="b" t="t" l="l"/>
              <a:pathLst>
                <a:path h="1529051" w="2889958">
                  <a:moveTo>
                    <a:pt x="0" y="0"/>
                  </a:moveTo>
                  <a:lnTo>
                    <a:pt x="2889958" y="0"/>
                  </a:lnTo>
                  <a:lnTo>
                    <a:pt x="2889958" y="1529051"/>
                  </a:lnTo>
                  <a:lnTo>
                    <a:pt x="0" y="15290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6" id="46"/>
            <p:cNvSpPr/>
            <p:nvPr/>
          </p:nvSpPr>
          <p:spPr>
            <a:xfrm flipH="false" flipV="false" rot="0">
              <a:off x="1349176" y="764525"/>
              <a:ext cx="191606" cy="302139"/>
            </a:xfrm>
            <a:custGeom>
              <a:avLst/>
              <a:gdLst/>
              <a:ahLst/>
              <a:cxnLst/>
              <a:rect r="r" b="b" t="t" l="l"/>
              <a:pathLst>
                <a:path h="302139" w="191606">
                  <a:moveTo>
                    <a:pt x="0" y="0"/>
                  </a:moveTo>
                  <a:lnTo>
                    <a:pt x="191606" y="0"/>
                  </a:lnTo>
                  <a:lnTo>
                    <a:pt x="191606" y="302139"/>
                  </a:lnTo>
                  <a:lnTo>
                    <a:pt x="0" y="302139"/>
                  </a:lnTo>
                  <a:lnTo>
                    <a:pt x="0" y="0"/>
                  </a:lnTo>
                  <a:close/>
                </a:path>
              </a:pathLst>
            </a:custGeom>
            <a:blipFill>
              <a:blip r:embed="rId15"/>
              <a:stretch>
                <a:fillRect l="0" t="0" r="0" b="0"/>
              </a:stretch>
            </a:blipFill>
          </p:spPr>
        </p:sp>
        <p:sp>
          <p:nvSpPr>
            <p:cNvPr name="Freeform 47" id="47"/>
            <p:cNvSpPr/>
            <p:nvPr/>
          </p:nvSpPr>
          <p:spPr>
            <a:xfrm flipH="false" flipV="false" rot="0">
              <a:off x="1750511" y="918531"/>
              <a:ext cx="93941" cy="148133"/>
            </a:xfrm>
            <a:custGeom>
              <a:avLst/>
              <a:gdLst/>
              <a:ahLst/>
              <a:cxnLst/>
              <a:rect r="r" b="b" t="t" l="l"/>
              <a:pathLst>
                <a:path h="148133" w="93941">
                  <a:moveTo>
                    <a:pt x="0" y="0"/>
                  </a:moveTo>
                  <a:lnTo>
                    <a:pt x="93942" y="0"/>
                  </a:lnTo>
                  <a:lnTo>
                    <a:pt x="93942" y="148133"/>
                  </a:lnTo>
                  <a:lnTo>
                    <a:pt x="0" y="148133"/>
                  </a:lnTo>
                  <a:lnTo>
                    <a:pt x="0" y="0"/>
                  </a:lnTo>
                  <a:close/>
                </a:path>
              </a:pathLst>
            </a:custGeom>
            <a:blipFill>
              <a:blip r:embed="rId15"/>
              <a:stretch>
                <a:fillRect l="0" t="0" r="0" b="0"/>
              </a:stretch>
            </a:blipFill>
          </p:spPr>
        </p:sp>
        <p:sp>
          <p:nvSpPr>
            <p:cNvPr name="Freeform 48" id="48"/>
            <p:cNvSpPr/>
            <p:nvPr/>
          </p:nvSpPr>
          <p:spPr>
            <a:xfrm flipH="false" flipV="false" rot="0">
              <a:off x="1039335" y="918531"/>
              <a:ext cx="93941" cy="148133"/>
            </a:xfrm>
            <a:custGeom>
              <a:avLst/>
              <a:gdLst/>
              <a:ahLst/>
              <a:cxnLst/>
              <a:rect r="r" b="b" t="t" l="l"/>
              <a:pathLst>
                <a:path h="148133" w="93941">
                  <a:moveTo>
                    <a:pt x="0" y="0"/>
                  </a:moveTo>
                  <a:lnTo>
                    <a:pt x="93941" y="0"/>
                  </a:lnTo>
                  <a:lnTo>
                    <a:pt x="93941" y="148133"/>
                  </a:lnTo>
                  <a:lnTo>
                    <a:pt x="0" y="148133"/>
                  </a:lnTo>
                  <a:lnTo>
                    <a:pt x="0" y="0"/>
                  </a:lnTo>
                  <a:close/>
                </a:path>
              </a:pathLst>
            </a:custGeom>
            <a:blipFill>
              <a:blip r:embed="rId15"/>
              <a:stretch>
                <a:fillRect l="0" t="0" r="0" b="0"/>
              </a:stretch>
            </a:blipFill>
          </p:spPr>
        </p:sp>
        <p:sp>
          <p:nvSpPr>
            <p:cNvPr name="Freeform 49" id="49"/>
            <p:cNvSpPr/>
            <p:nvPr/>
          </p:nvSpPr>
          <p:spPr>
            <a:xfrm flipH="false" flipV="false" rot="0">
              <a:off x="2060353" y="992598"/>
              <a:ext cx="83425" cy="131550"/>
            </a:xfrm>
            <a:custGeom>
              <a:avLst/>
              <a:gdLst/>
              <a:ahLst/>
              <a:cxnLst/>
              <a:rect r="r" b="b" t="t" l="l"/>
              <a:pathLst>
                <a:path h="131550" w="83425">
                  <a:moveTo>
                    <a:pt x="0" y="0"/>
                  </a:moveTo>
                  <a:lnTo>
                    <a:pt x="83424" y="0"/>
                  </a:lnTo>
                  <a:lnTo>
                    <a:pt x="83424" y="131550"/>
                  </a:lnTo>
                  <a:lnTo>
                    <a:pt x="0" y="131550"/>
                  </a:lnTo>
                  <a:lnTo>
                    <a:pt x="0" y="0"/>
                  </a:lnTo>
                  <a:close/>
                </a:path>
              </a:pathLst>
            </a:custGeom>
            <a:blipFill>
              <a:blip r:embed="rId15"/>
              <a:stretch>
                <a:fillRect l="0" t="0" r="0" b="0"/>
              </a:stretch>
            </a:blipFill>
          </p:spPr>
        </p:sp>
        <p:sp>
          <p:nvSpPr>
            <p:cNvPr name="Freeform 50" id="50"/>
            <p:cNvSpPr/>
            <p:nvPr/>
          </p:nvSpPr>
          <p:spPr>
            <a:xfrm flipH="false" flipV="false" rot="0">
              <a:off x="740010" y="1000889"/>
              <a:ext cx="83425" cy="131550"/>
            </a:xfrm>
            <a:custGeom>
              <a:avLst/>
              <a:gdLst/>
              <a:ahLst/>
              <a:cxnLst/>
              <a:rect r="r" b="b" t="t" l="l"/>
              <a:pathLst>
                <a:path h="131550" w="83425">
                  <a:moveTo>
                    <a:pt x="0" y="0"/>
                  </a:moveTo>
                  <a:lnTo>
                    <a:pt x="83425" y="0"/>
                  </a:lnTo>
                  <a:lnTo>
                    <a:pt x="83425" y="131550"/>
                  </a:lnTo>
                  <a:lnTo>
                    <a:pt x="0" y="131550"/>
                  </a:lnTo>
                  <a:lnTo>
                    <a:pt x="0" y="0"/>
                  </a:lnTo>
                  <a:close/>
                </a:path>
              </a:pathLst>
            </a:custGeom>
            <a:blipFill>
              <a:blip r:embed="rId15"/>
              <a:stretch>
                <a:fillRect l="0" t="0" r="0" b="0"/>
              </a:stretch>
            </a:blipFill>
          </p:spPr>
        </p:sp>
      </p:grpSp>
      <p:grpSp>
        <p:nvGrpSpPr>
          <p:cNvPr name="Group 51" id="51"/>
          <p:cNvGrpSpPr/>
          <p:nvPr/>
        </p:nvGrpSpPr>
        <p:grpSpPr>
          <a:xfrm rot="0">
            <a:off x="14062090" y="4278003"/>
            <a:ext cx="2399170" cy="2399170"/>
            <a:chOff x="0" y="0"/>
            <a:chExt cx="6350000" cy="6350000"/>
          </a:xfrm>
        </p:grpSpPr>
        <p:sp>
          <p:nvSpPr>
            <p:cNvPr name="Freeform 52" id="52"/>
            <p:cNvSpPr/>
            <p:nvPr/>
          </p:nvSpPr>
          <p:spPr>
            <a:xfrm flipH="false" flipV="false" rot="0">
              <a:off x="0" y="0"/>
              <a:ext cx="6350000" cy="6350000"/>
            </a:xfrm>
            <a:custGeom>
              <a:avLst/>
              <a:gdLst/>
              <a:ahLst/>
              <a:cxnLst/>
              <a:rect r="r" b="b" t="t" l="l"/>
              <a:pathLst>
                <a:path h="6350000" w="6350000">
                  <a:moveTo>
                    <a:pt x="4490085" y="0"/>
                  </a:moveTo>
                  <a:lnTo>
                    <a:pt x="1859915" y="0"/>
                  </a:lnTo>
                  <a:lnTo>
                    <a:pt x="0" y="1859915"/>
                  </a:lnTo>
                  <a:lnTo>
                    <a:pt x="0" y="4490085"/>
                  </a:lnTo>
                  <a:lnTo>
                    <a:pt x="1859915" y="6350000"/>
                  </a:lnTo>
                  <a:lnTo>
                    <a:pt x="4490085" y="6350000"/>
                  </a:lnTo>
                  <a:lnTo>
                    <a:pt x="6350000" y="4490085"/>
                  </a:lnTo>
                  <a:lnTo>
                    <a:pt x="6350000" y="1859915"/>
                  </a:lnTo>
                  <a:close/>
                </a:path>
              </a:pathLst>
            </a:custGeom>
            <a:blipFill>
              <a:blip r:embed="rId16"/>
              <a:stretch>
                <a:fillRect l="0" t="0" r="0" b="0"/>
              </a:stretch>
            </a:blipFill>
          </p:spPr>
        </p:sp>
      </p:grpSp>
      <p:sp>
        <p:nvSpPr>
          <p:cNvPr name="Freeform 53" id="53"/>
          <p:cNvSpPr/>
          <p:nvPr/>
        </p:nvSpPr>
        <p:spPr>
          <a:xfrm flipH="false" flipV="false" rot="0">
            <a:off x="6964775" y="2483897"/>
            <a:ext cx="633763" cy="5121319"/>
          </a:xfrm>
          <a:custGeom>
            <a:avLst/>
            <a:gdLst/>
            <a:ahLst/>
            <a:cxnLst/>
            <a:rect r="r" b="b" t="t" l="l"/>
            <a:pathLst>
              <a:path h="5121319" w="633763">
                <a:moveTo>
                  <a:pt x="0" y="0"/>
                </a:moveTo>
                <a:lnTo>
                  <a:pt x="633763" y="0"/>
                </a:lnTo>
                <a:lnTo>
                  <a:pt x="633763" y="5121319"/>
                </a:lnTo>
                <a:lnTo>
                  <a:pt x="0" y="5121319"/>
                </a:lnTo>
                <a:lnTo>
                  <a:pt x="0" y="0"/>
                </a:lnTo>
                <a:close/>
              </a:path>
            </a:pathLst>
          </a:custGeom>
          <a:blipFill>
            <a:blip r:embed="rId17"/>
            <a:stretch>
              <a:fillRect l="0" t="0" r="0" b="0"/>
            </a:stretch>
          </a:blipFill>
        </p:spPr>
      </p:sp>
      <p:sp>
        <p:nvSpPr>
          <p:cNvPr name="Freeform 54" id="54"/>
          <p:cNvSpPr/>
          <p:nvPr/>
        </p:nvSpPr>
        <p:spPr>
          <a:xfrm flipH="false" flipV="false" rot="3226390">
            <a:off x="11579132" y="4541613"/>
            <a:ext cx="1054347" cy="676699"/>
          </a:xfrm>
          <a:custGeom>
            <a:avLst/>
            <a:gdLst/>
            <a:ahLst/>
            <a:cxnLst/>
            <a:rect r="r" b="b" t="t" l="l"/>
            <a:pathLst>
              <a:path h="676699" w="1054347">
                <a:moveTo>
                  <a:pt x="0" y="0"/>
                </a:moveTo>
                <a:lnTo>
                  <a:pt x="1054346" y="0"/>
                </a:lnTo>
                <a:lnTo>
                  <a:pt x="1054346" y="676699"/>
                </a:lnTo>
                <a:lnTo>
                  <a:pt x="0" y="67669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55" id="55"/>
          <p:cNvSpPr/>
          <p:nvPr/>
        </p:nvSpPr>
        <p:spPr>
          <a:xfrm flipH="true" flipV="false" rot="0">
            <a:off x="16566035" y="4150343"/>
            <a:ext cx="1481460" cy="1459238"/>
          </a:xfrm>
          <a:custGeom>
            <a:avLst/>
            <a:gdLst/>
            <a:ahLst/>
            <a:cxnLst/>
            <a:rect r="r" b="b" t="t" l="l"/>
            <a:pathLst>
              <a:path h="1459238" w="1481460">
                <a:moveTo>
                  <a:pt x="1481460" y="0"/>
                </a:moveTo>
                <a:lnTo>
                  <a:pt x="0" y="0"/>
                </a:lnTo>
                <a:lnTo>
                  <a:pt x="0" y="1459238"/>
                </a:lnTo>
                <a:lnTo>
                  <a:pt x="1481460" y="1459238"/>
                </a:lnTo>
                <a:lnTo>
                  <a:pt x="1481460" y="0"/>
                </a:lnTo>
                <a:close/>
              </a:path>
            </a:pathLst>
          </a:custGeom>
          <a:blipFill>
            <a:blip r:embed="rId20"/>
            <a:stretch>
              <a:fillRect l="0" t="0" r="0" b="0"/>
            </a:stretch>
          </a:blipFill>
        </p:spPr>
      </p:sp>
      <p:sp>
        <p:nvSpPr>
          <p:cNvPr name="Freeform 56" id="56"/>
          <p:cNvSpPr/>
          <p:nvPr/>
        </p:nvSpPr>
        <p:spPr>
          <a:xfrm flipH="false" flipV="true" rot="0">
            <a:off x="1238250" y="1862719"/>
            <a:ext cx="805283" cy="3280781"/>
          </a:xfrm>
          <a:custGeom>
            <a:avLst/>
            <a:gdLst/>
            <a:ahLst/>
            <a:cxnLst/>
            <a:rect r="r" b="b" t="t" l="l"/>
            <a:pathLst>
              <a:path h="3280781" w="805283">
                <a:moveTo>
                  <a:pt x="0" y="3280781"/>
                </a:moveTo>
                <a:lnTo>
                  <a:pt x="805283" y="3280781"/>
                </a:lnTo>
                <a:lnTo>
                  <a:pt x="805283" y="0"/>
                </a:lnTo>
                <a:lnTo>
                  <a:pt x="0" y="0"/>
                </a:lnTo>
                <a:lnTo>
                  <a:pt x="0" y="3280781"/>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57" id="57"/>
          <p:cNvSpPr txBox="true"/>
          <p:nvPr/>
        </p:nvSpPr>
        <p:spPr>
          <a:xfrm rot="0">
            <a:off x="1028700" y="828675"/>
            <a:ext cx="5933946" cy="958850"/>
          </a:xfrm>
          <a:prstGeom prst="rect">
            <a:avLst/>
          </a:prstGeom>
        </p:spPr>
        <p:txBody>
          <a:bodyPr anchor="t" rtlCol="false" tIns="0" lIns="0" bIns="0" rIns="0">
            <a:spAutoFit/>
          </a:bodyPr>
          <a:lstStyle/>
          <a:p>
            <a:pPr algn="l">
              <a:lnSpc>
                <a:spcPts val="7000"/>
              </a:lnSpc>
            </a:pPr>
            <a:r>
              <a:rPr lang="en-US" sz="5000">
                <a:solidFill>
                  <a:srgbClr val="FFECD2"/>
                </a:solidFill>
                <a:latin typeface="Bugaki"/>
                <a:ea typeface="Bugaki"/>
                <a:cs typeface="Bugaki"/>
                <a:sym typeface="Bugaki"/>
              </a:rPr>
              <a:t>Meet the Group</a:t>
            </a:r>
          </a:p>
        </p:txBody>
      </p:sp>
      <p:sp>
        <p:nvSpPr>
          <p:cNvPr name="TextBox 58" id="58"/>
          <p:cNvSpPr txBox="true"/>
          <p:nvPr/>
        </p:nvSpPr>
        <p:spPr>
          <a:xfrm rot="0">
            <a:off x="1028700" y="8200497"/>
            <a:ext cx="4846157" cy="1492459"/>
          </a:xfrm>
          <a:prstGeom prst="rect">
            <a:avLst/>
          </a:prstGeom>
        </p:spPr>
        <p:txBody>
          <a:bodyPr anchor="t" rtlCol="false" tIns="0" lIns="0" bIns="0" rIns="0">
            <a:spAutoFit/>
          </a:bodyPr>
          <a:lstStyle/>
          <a:p>
            <a:pPr algn="ctr">
              <a:lnSpc>
                <a:spcPts val="3838"/>
              </a:lnSpc>
            </a:pPr>
            <a:r>
              <a:rPr lang="en-US" sz="2741" spc="2086">
                <a:solidFill>
                  <a:srgbClr val="121111"/>
                </a:solidFill>
                <a:latin typeface="Bugaki"/>
                <a:ea typeface="Bugaki"/>
                <a:cs typeface="Bugaki"/>
                <a:sym typeface="Bugaki"/>
              </a:rPr>
              <a:t>LUAN SEBASTIAN</a:t>
            </a:r>
          </a:p>
          <a:p>
            <a:pPr algn="ctr">
              <a:lnSpc>
                <a:spcPts val="3838"/>
              </a:lnSpc>
            </a:pPr>
            <a:r>
              <a:rPr lang="en-US" sz="2741" spc="2086">
                <a:solidFill>
                  <a:srgbClr val="121111"/>
                </a:solidFill>
                <a:latin typeface="Bugaki"/>
                <a:ea typeface="Bugaki"/>
                <a:cs typeface="Bugaki"/>
                <a:sym typeface="Bugaki"/>
              </a:rPr>
              <a:t>JARDIN</a:t>
            </a:r>
          </a:p>
        </p:txBody>
      </p:sp>
      <p:sp>
        <p:nvSpPr>
          <p:cNvPr name="TextBox 59" id="59"/>
          <p:cNvSpPr txBox="true"/>
          <p:nvPr/>
        </p:nvSpPr>
        <p:spPr>
          <a:xfrm rot="0">
            <a:off x="6962646" y="8251616"/>
            <a:ext cx="4846157" cy="1006684"/>
          </a:xfrm>
          <a:prstGeom prst="rect">
            <a:avLst/>
          </a:prstGeom>
        </p:spPr>
        <p:txBody>
          <a:bodyPr anchor="t" rtlCol="false" tIns="0" lIns="0" bIns="0" rIns="0">
            <a:spAutoFit/>
          </a:bodyPr>
          <a:lstStyle/>
          <a:p>
            <a:pPr algn="ctr">
              <a:lnSpc>
                <a:spcPts val="3838"/>
              </a:lnSpc>
            </a:pPr>
            <a:r>
              <a:rPr lang="en-US" sz="2741" spc="2086">
                <a:solidFill>
                  <a:srgbClr val="121111"/>
                </a:solidFill>
                <a:latin typeface="Bugaki"/>
                <a:ea typeface="Bugaki"/>
                <a:cs typeface="Bugaki"/>
                <a:sym typeface="Bugaki"/>
              </a:rPr>
              <a:t>JESS</a:t>
            </a:r>
          </a:p>
          <a:p>
            <a:pPr algn="ctr">
              <a:lnSpc>
                <a:spcPts val="3838"/>
              </a:lnSpc>
            </a:pPr>
            <a:r>
              <a:rPr lang="en-US" sz="2741" spc="2086">
                <a:solidFill>
                  <a:srgbClr val="121111"/>
                </a:solidFill>
                <a:latin typeface="Bugaki"/>
                <a:ea typeface="Bugaki"/>
                <a:cs typeface="Bugaki"/>
                <a:sym typeface="Bugaki"/>
              </a:rPr>
              <a:t>LUENGAS</a:t>
            </a:r>
          </a:p>
        </p:txBody>
      </p:sp>
      <p:sp>
        <p:nvSpPr>
          <p:cNvPr name="TextBox 60" id="60"/>
          <p:cNvSpPr txBox="true"/>
          <p:nvPr/>
        </p:nvSpPr>
        <p:spPr>
          <a:xfrm rot="0">
            <a:off x="12894653" y="8251616"/>
            <a:ext cx="4846157" cy="1492459"/>
          </a:xfrm>
          <a:prstGeom prst="rect">
            <a:avLst/>
          </a:prstGeom>
        </p:spPr>
        <p:txBody>
          <a:bodyPr anchor="t" rtlCol="false" tIns="0" lIns="0" bIns="0" rIns="0">
            <a:spAutoFit/>
          </a:bodyPr>
          <a:lstStyle/>
          <a:p>
            <a:pPr algn="ctr">
              <a:lnSpc>
                <a:spcPts val="3838"/>
              </a:lnSpc>
            </a:pPr>
            <a:r>
              <a:rPr lang="en-US" sz="2741" spc="2086">
                <a:solidFill>
                  <a:srgbClr val="121111"/>
                </a:solidFill>
                <a:latin typeface="Bugaki"/>
                <a:ea typeface="Bugaki"/>
                <a:cs typeface="Bugaki"/>
                <a:sym typeface="Bugaki"/>
              </a:rPr>
              <a:t>JONREFF MAXEY GAMAO</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Freeform 2" id="2"/>
          <p:cNvSpPr/>
          <p:nvPr/>
        </p:nvSpPr>
        <p:spPr>
          <a:xfrm flipH="false" flipV="false" rot="0">
            <a:off x="9669313" y="469280"/>
            <a:ext cx="7165620" cy="5374215"/>
          </a:xfrm>
          <a:custGeom>
            <a:avLst/>
            <a:gdLst/>
            <a:ahLst/>
            <a:cxnLst/>
            <a:rect r="r" b="b" t="t" l="l"/>
            <a:pathLst>
              <a:path h="5374215" w="7165620">
                <a:moveTo>
                  <a:pt x="0" y="0"/>
                </a:moveTo>
                <a:lnTo>
                  <a:pt x="7165621" y="0"/>
                </a:lnTo>
                <a:lnTo>
                  <a:pt x="7165621" y="5374215"/>
                </a:lnTo>
                <a:lnTo>
                  <a:pt x="0" y="5374215"/>
                </a:lnTo>
                <a:lnTo>
                  <a:pt x="0" y="0"/>
                </a:lnTo>
                <a:close/>
              </a:path>
            </a:pathLst>
          </a:custGeom>
          <a:blipFill>
            <a:blip r:embed="rId2"/>
            <a:stretch>
              <a:fillRect l="0" t="0" r="0" b="0"/>
            </a:stretch>
          </a:blipFill>
        </p:spPr>
      </p:sp>
      <p:sp>
        <p:nvSpPr>
          <p:cNvPr name="Freeform 3" id="3"/>
          <p:cNvSpPr/>
          <p:nvPr/>
        </p:nvSpPr>
        <p:spPr>
          <a:xfrm flipH="false" flipV="false" rot="0">
            <a:off x="11172799" y="5017917"/>
            <a:ext cx="6842399" cy="5131800"/>
          </a:xfrm>
          <a:custGeom>
            <a:avLst/>
            <a:gdLst/>
            <a:ahLst/>
            <a:cxnLst/>
            <a:rect r="r" b="b" t="t" l="l"/>
            <a:pathLst>
              <a:path h="5131800" w="6842399">
                <a:moveTo>
                  <a:pt x="0" y="0"/>
                </a:moveTo>
                <a:lnTo>
                  <a:pt x="6842400" y="0"/>
                </a:lnTo>
                <a:lnTo>
                  <a:pt x="6842400" y="5131799"/>
                </a:lnTo>
                <a:lnTo>
                  <a:pt x="0" y="5131799"/>
                </a:lnTo>
                <a:lnTo>
                  <a:pt x="0" y="0"/>
                </a:lnTo>
                <a:close/>
              </a:path>
            </a:pathLst>
          </a:custGeom>
          <a:blipFill>
            <a:blip r:embed="rId3"/>
            <a:stretch>
              <a:fillRect l="0" t="0" r="0" b="0"/>
            </a:stretch>
          </a:blipFill>
        </p:spPr>
      </p:sp>
      <p:sp>
        <p:nvSpPr>
          <p:cNvPr name="TextBox 4" id="4"/>
          <p:cNvSpPr txBox="true"/>
          <p:nvPr/>
        </p:nvSpPr>
        <p:spPr>
          <a:xfrm rot="0">
            <a:off x="500358" y="269255"/>
            <a:ext cx="9168955" cy="1844675"/>
          </a:xfrm>
          <a:prstGeom prst="rect">
            <a:avLst/>
          </a:prstGeom>
        </p:spPr>
        <p:txBody>
          <a:bodyPr anchor="t" rtlCol="false" tIns="0" lIns="0" bIns="0" rIns="0">
            <a:spAutoFit/>
          </a:bodyPr>
          <a:lstStyle/>
          <a:p>
            <a:pPr algn="l" marL="0" indent="0" lvl="0">
              <a:lnSpc>
                <a:spcPts val="7000"/>
              </a:lnSpc>
              <a:spcBef>
                <a:spcPct val="0"/>
              </a:spcBef>
            </a:pPr>
            <a:r>
              <a:rPr lang="en-US" sz="5000">
                <a:solidFill>
                  <a:srgbClr val="FFECD2"/>
                </a:solidFill>
                <a:latin typeface="Bugaki"/>
                <a:ea typeface="Bugaki"/>
                <a:cs typeface="Bugaki"/>
                <a:sym typeface="Bugaki"/>
              </a:rPr>
              <a:t>What is Oasis Space Bar?</a:t>
            </a:r>
          </a:p>
        </p:txBody>
      </p:sp>
      <p:sp>
        <p:nvSpPr>
          <p:cNvPr name="TextBox 5" id="5"/>
          <p:cNvSpPr txBox="true"/>
          <p:nvPr/>
        </p:nvSpPr>
        <p:spPr>
          <a:xfrm rot="0">
            <a:off x="500358" y="2272668"/>
            <a:ext cx="9168955" cy="7571438"/>
          </a:xfrm>
          <a:prstGeom prst="rect">
            <a:avLst/>
          </a:prstGeom>
        </p:spPr>
        <p:txBody>
          <a:bodyPr anchor="t" rtlCol="false" tIns="0" lIns="0" bIns="0" rIns="0">
            <a:spAutoFit/>
          </a:bodyPr>
          <a:lstStyle/>
          <a:p>
            <a:pPr algn="l">
              <a:lnSpc>
                <a:spcPts val="5120"/>
              </a:lnSpc>
            </a:pPr>
            <a:r>
              <a:rPr lang="en-US" sz="3413">
                <a:solidFill>
                  <a:srgbClr val="FFFFFF"/>
                </a:solidFill>
                <a:latin typeface="Josefin Sans"/>
                <a:ea typeface="Josefin Sans"/>
                <a:cs typeface="Josefin Sans"/>
                <a:sym typeface="Josefin Sans"/>
              </a:rPr>
              <a:t>Need a place to unwind? A place to not just exist but to be and feel alive? Then, take the most enchanting and colorful escape you'll ever experience only achievable at Spacebar beach resort found at the soul of Cagwait Surigao del Sur.</a:t>
            </a:r>
          </a:p>
          <a:p>
            <a:pPr algn="l">
              <a:lnSpc>
                <a:spcPts val="5120"/>
              </a:lnSpc>
            </a:pPr>
            <a:r>
              <a:rPr lang="en-US" sz="3413">
                <a:solidFill>
                  <a:srgbClr val="FFFFFF"/>
                </a:solidFill>
                <a:latin typeface="Josefin Sans"/>
                <a:ea typeface="Josefin Sans"/>
                <a:cs typeface="Josefin Sans"/>
                <a:sym typeface="Josefin Sans"/>
              </a:rPr>
              <a:t>To make it more exciting, the Spacebar Management is preparing lots of surprises as to why they're still under construction and on the process of building greater and much more enjoyable features of its own.</a:t>
            </a:r>
          </a:p>
          <a:p>
            <a:pPr algn="l" marL="0" indent="0" lvl="0">
              <a:lnSpc>
                <a:spcPts val="5120"/>
              </a:lnSpc>
              <a:spcBef>
                <a:spcPct val="0"/>
              </a:spcBef>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TextBox 2" id="2"/>
          <p:cNvSpPr txBox="true"/>
          <p:nvPr/>
        </p:nvSpPr>
        <p:spPr>
          <a:xfrm rot="0">
            <a:off x="720221" y="449263"/>
            <a:ext cx="3745684" cy="958850"/>
          </a:xfrm>
          <a:prstGeom prst="rect">
            <a:avLst/>
          </a:prstGeom>
        </p:spPr>
        <p:txBody>
          <a:bodyPr anchor="t" rtlCol="false" tIns="0" lIns="0" bIns="0" rIns="0">
            <a:spAutoFit/>
          </a:bodyPr>
          <a:lstStyle/>
          <a:p>
            <a:pPr algn="l" marL="0" indent="0" lvl="0">
              <a:lnSpc>
                <a:spcPts val="7000"/>
              </a:lnSpc>
              <a:spcBef>
                <a:spcPct val="0"/>
              </a:spcBef>
            </a:pPr>
            <a:r>
              <a:rPr lang="en-US" sz="5000" u="none">
                <a:solidFill>
                  <a:srgbClr val="FFECD2"/>
                </a:solidFill>
                <a:latin typeface="Bugaki"/>
                <a:ea typeface="Bugaki"/>
                <a:cs typeface="Bugaki"/>
                <a:sym typeface="Bugaki"/>
              </a:rPr>
              <a:t>Logo</a:t>
            </a:r>
          </a:p>
        </p:txBody>
      </p:sp>
      <p:sp>
        <p:nvSpPr>
          <p:cNvPr name="TextBox 3" id="3"/>
          <p:cNvSpPr txBox="true"/>
          <p:nvPr/>
        </p:nvSpPr>
        <p:spPr>
          <a:xfrm rot="0">
            <a:off x="1343249" y="2264150"/>
            <a:ext cx="4802938" cy="487411"/>
          </a:xfrm>
          <a:prstGeom prst="rect">
            <a:avLst/>
          </a:prstGeom>
        </p:spPr>
        <p:txBody>
          <a:bodyPr anchor="t" rtlCol="false" tIns="0" lIns="0" bIns="0" rIns="0">
            <a:spAutoFit/>
          </a:bodyPr>
          <a:lstStyle/>
          <a:p>
            <a:pPr algn="l" marL="0" indent="0" lvl="0">
              <a:lnSpc>
                <a:spcPts val="3976"/>
              </a:lnSpc>
              <a:spcBef>
                <a:spcPct val="0"/>
              </a:spcBef>
            </a:pPr>
            <a:r>
              <a:rPr lang="en-US" sz="2840" spc="213" u="none">
                <a:solidFill>
                  <a:srgbClr val="FFFFFF"/>
                </a:solidFill>
                <a:latin typeface="Josefin Sans Bold"/>
                <a:ea typeface="Josefin Sans Bold"/>
                <a:cs typeface="Josefin Sans Bold"/>
                <a:sym typeface="Josefin Sans Bold"/>
              </a:rPr>
              <a:t>MAIN LOGO FEATURES</a:t>
            </a:r>
          </a:p>
        </p:txBody>
      </p:sp>
      <p:sp>
        <p:nvSpPr>
          <p:cNvPr name="TextBox 4" id="4"/>
          <p:cNvSpPr txBox="true"/>
          <p:nvPr/>
        </p:nvSpPr>
        <p:spPr>
          <a:xfrm rot="0">
            <a:off x="1343249" y="7102715"/>
            <a:ext cx="2514618" cy="245421"/>
          </a:xfrm>
          <a:prstGeom prst="rect">
            <a:avLst/>
          </a:prstGeom>
        </p:spPr>
        <p:txBody>
          <a:bodyPr anchor="t" rtlCol="false" tIns="0" lIns="0" bIns="0" rIns="0">
            <a:spAutoFit/>
          </a:bodyPr>
          <a:lstStyle/>
          <a:p>
            <a:pPr algn="ctr">
              <a:lnSpc>
                <a:spcPts val="1420"/>
              </a:lnSpc>
            </a:pPr>
            <a:r>
              <a:rPr lang="en-US" sz="2840">
                <a:solidFill>
                  <a:srgbClr val="FFFFFF"/>
                </a:solidFill>
                <a:latin typeface="Josefin Sans Bold"/>
                <a:ea typeface="Josefin Sans Bold"/>
                <a:cs typeface="Josefin Sans Bold"/>
                <a:sym typeface="Josefin Sans Bold"/>
              </a:rPr>
              <a:t>Logo Mark</a:t>
            </a:r>
          </a:p>
        </p:txBody>
      </p:sp>
      <p:sp>
        <p:nvSpPr>
          <p:cNvPr name="TextBox 5" id="5"/>
          <p:cNvSpPr txBox="true"/>
          <p:nvPr/>
        </p:nvSpPr>
        <p:spPr>
          <a:xfrm rot="0">
            <a:off x="4734589" y="7083843"/>
            <a:ext cx="2823195" cy="245421"/>
          </a:xfrm>
          <a:prstGeom prst="rect">
            <a:avLst/>
          </a:prstGeom>
        </p:spPr>
        <p:txBody>
          <a:bodyPr anchor="t" rtlCol="false" tIns="0" lIns="0" bIns="0" rIns="0">
            <a:spAutoFit/>
          </a:bodyPr>
          <a:lstStyle/>
          <a:p>
            <a:pPr algn="ctr" marL="0" indent="0" lvl="0">
              <a:lnSpc>
                <a:spcPts val="1420"/>
              </a:lnSpc>
              <a:spcBef>
                <a:spcPct val="0"/>
              </a:spcBef>
            </a:pPr>
            <a:r>
              <a:rPr lang="en-US" sz="2840" u="none">
                <a:solidFill>
                  <a:srgbClr val="FFFFFF"/>
                </a:solidFill>
                <a:latin typeface="Josefin Sans Bold"/>
                <a:ea typeface="Josefin Sans Bold"/>
                <a:cs typeface="Josefin Sans Bold"/>
                <a:sym typeface="Josefin Sans Bold"/>
              </a:rPr>
              <a:t>Word Mark</a:t>
            </a:r>
          </a:p>
        </p:txBody>
      </p:sp>
      <p:sp>
        <p:nvSpPr>
          <p:cNvPr name="TextBox 6" id="6"/>
          <p:cNvSpPr txBox="true"/>
          <p:nvPr/>
        </p:nvSpPr>
        <p:spPr>
          <a:xfrm rot="0">
            <a:off x="6008297" y="3124715"/>
            <a:ext cx="1549488" cy="3378196"/>
          </a:xfrm>
          <a:prstGeom prst="rect">
            <a:avLst/>
          </a:prstGeom>
        </p:spPr>
        <p:txBody>
          <a:bodyPr anchor="t" rtlCol="false" tIns="0" lIns="0" bIns="0" rIns="0">
            <a:spAutoFit/>
          </a:bodyPr>
          <a:lstStyle/>
          <a:p>
            <a:pPr algn="ctr" marL="0" indent="0" lvl="0">
              <a:lnSpc>
                <a:spcPts val="27549"/>
              </a:lnSpc>
              <a:spcBef>
                <a:spcPct val="0"/>
              </a:spcBef>
            </a:pPr>
            <a:r>
              <a:rPr lang="en-US" sz="19678">
                <a:solidFill>
                  <a:srgbClr val="FFFFFF"/>
                </a:solidFill>
                <a:latin typeface="Space Cowboy"/>
                <a:ea typeface="Space Cowboy"/>
                <a:cs typeface="Space Cowboy"/>
                <a:sym typeface="Space Cowboy"/>
              </a:rPr>
              <a:t>B</a:t>
            </a:r>
          </a:p>
        </p:txBody>
      </p:sp>
      <p:sp>
        <p:nvSpPr>
          <p:cNvPr name="TextBox 7" id="7"/>
          <p:cNvSpPr txBox="true"/>
          <p:nvPr/>
        </p:nvSpPr>
        <p:spPr>
          <a:xfrm rot="0">
            <a:off x="6028212" y="3226319"/>
            <a:ext cx="1460065" cy="3176649"/>
          </a:xfrm>
          <a:prstGeom prst="rect">
            <a:avLst/>
          </a:prstGeom>
        </p:spPr>
        <p:txBody>
          <a:bodyPr anchor="t" rtlCol="false" tIns="0" lIns="0" bIns="0" rIns="0">
            <a:spAutoFit/>
          </a:bodyPr>
          <a:lstStyle/>
          <a:p>
            <a:pPr algn="ctr" marL="0" indent="0" lvl="0">
              <a:lnSpc>
                <a:spcPts val="25959"/>
              </a:lnSpc>
              <a:spcBef>
                <a:spcPct val="0"/>
              </a:spcBef>
            </a:pPr>
            <a:r>
              <a:rPr lang="en-US" sz="18542">
                <a:solidFill>
                  <a:srgbClr val="52AEE5">
                    <a:alpha val="92941"/>
                  </a:srgbClr>
                </a:solidFill>
                <a:latin typeface="Space Cowboy"/>
                <a:ea typeface="Space Cowboy"/>
                <a:cs typeface="Space Cowboy"/>
                <a:sym typeface="Space Cowboy"/>
              </a:rPr>
              <a:t>B</a:t>
            </a:r>
          </a:p>
        </p:txBody>
      </p:sp>
      <p:sp>
        <p:nvSpPr>
          <p:cNvPr name="TextBox 8" id="8"/>
          <p:cNvSpPr txBox="true"/>
          <p:nvPr/>
        </p:nvSpPr>
        <p:spPr>
          <a:xfrm rot="0">
            <a:off x="5029744" y="3124715"/>
            <a:ext cx="1629441" cy="3378196"/>
          </a:xfrm>
          <a:prstGeom prst="rect">
            <a:avLst/>
          </a:prstGeom>
        </p:spPr>
        <p:txBody>
          <a:bodyPr anchor="t" rtlCol="false" tIns="0" lIns="0" bIns="0" rIns="0">
            <a:spAutoFit/>
          </a:bodyPr>
          <a:lstStyle/>
          <a:p>
            <a:pPr algn="ctr" marL="0" indent="0" lvl="0">
              <a:lnSpc>
                <a:spcPts val="27549"/>
              </a:lnSpc>
              <a:spcBef>
                <a:spcPct val="0"/>
              </a:spcBef>
            </a:pPr>
            <a:r>
              <a:rPr lang="en-US" sz="19678">
                <a:solidFill>
                  <a:srgbClr val="FFFFFF"/>
                </a:solidFill>
                <a:latin typeface="Space Cowboy"/>
                <a:ea typeface="Space Cowboy"/>
                <a:cs typeface="Space Cowboy"/>
                <a:sym typeface="Space Cowboy"/>
              </a:rPr>
              <a:t>S</a:t>
            </a:r>
          </a:p>
        </p:txBody>
      </p:sp>
      <p:sp>
        <p:nvSpPr>
          <p:cNvPr name="TextBox 9" id="9"/>
          <p:cNvSpPr txBox="true"/>
          <p:nvPr/>
        </p:nvSpPr>
        <p:spPr>
          <a:xfrm rot="0">
            <a:off x="5069447" y="3216794"/>
            <a:ext cx="1550036" cy="3213088"/>
          </a:xfrm>
          <a:prstGeom prst="rect">
            <a:avLst/>
          </a:prstGeom>
        </p:spPr>
        <p:txBody>
          <a:bodyPr anchor="t" rtlCol="false" tIns="0" lIns="0" bIns="0" rIns="0">
            <a:spAutoFit/>
          </a:bodyPr>
          <a:lstStyle/>
          <a:p>
            <a:pPr algn="ctr" marL="0" indent="0" lvl="0">
              <a:lnSpc>
                <a:spcPts val="26207"/>
              </a:lnSpc>
              <a:spcBef>
                <a:spcPct val="0"/>
              </a:spcBef>
            </a:pPr>
            <a:r>
              <a:rPr lang="en-US" sz="18719">
                <a:solidFill>
                  <a:srgbClr val="C6A73A"/>
                </a:solidFill>
                <a:latin typeface="Space Cowboy"/>
                <a:ea typeface="Space Cowboy"/>
                <a:cs typeface="Space Cowboy"/>
                <a:sym typeface="Space Cowboy"/>
              </a:rPr>
              <a:t>S</a:t>
            </a:r>
          </a:p>
        </p:txBody>
      </p:sp>
      <p:sp>
        <p:nvSpPr>
          <p:cNvPr name="Freeform 10" id="10"/>
          <p:cNvSpPr/>
          <p:nvPr/>
        </p:nvSpPr>
        <p:spPr>
          <a:xfrm flipH="false" flipV="false" rot="0">
            <a:off x="1028700" y="4122524"/>
            <a:ext cx="3344059" cy="2148558"/>
          </a:xfrm>
          <a:custGeom>
            <a:avLst/>
            <a:gdLst/>
            <a:ahLst/>
            <a:cxnLst/>
            <a:rect r="r" b="b" t="t" l="l"/>
            <a:pathLst>
              <a:path h="2148558" w="3344059">
                <a:moveTo>
                  <a:pt x="0" y="0"/>
                </a:moveTo>
                <a:lnTo>
                  <a:pt x="3344059" y="0"/>
                </a:lnTo>
                <a:lnTo>
                  <a:pt x="3344059" y="2148558"/>
                </a:lnTo>
                <a:lnTo>
                  <a:pt x="0" y="2148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39800" y="4889824"/>
            <a:ext cx="1047201" cy="1070393"/>
          </a:xfrm>
          <a:custGeom>
            <a:avLst/>
            <a:gdLst/>
            <a:ahLst/>
            <a:cxnLst/>
            <a:rect r="r" b="b" t="t" l="l"/>
            <a:pathLst>
              <a:path h="1070393" w="1047201">
                <a:moveTo>
                  <a:pt x="0" y="0"/>
                </a:moveTo>
                <a:lnTo>
                  <a:pt x="1047201" y="0"/>
                </a:lnTo>
                <a:lnTo>
                  <a:pt x="1047201" y="1070393"/>
                </a:lnTo>
                <a:lnTo>
                  <a:pt x="0" y="1070393"/>
                </a:lnTo>
                <a:lnTo>
                  <a:pt x="0" y="0"/>
                </a:lnTo>
                <a:close/>
              </a:path>
            </a:pathLst>
          </a:custGeom>
          <a:blipFill>
            <a:blip r:embed="rId4"/>
            <a:stretch>
              <a:fillRect l="0" t="0" r="0" b="0"/>
            </a:stretch>
          </a:blipFill>
        </p:spPr>
      </p:sp>
      <p:sp>
        <p:nvSpPr>
          <p:cNvPr name="TextBox 12" id="12"/>
          <p:cNvSpPr txBox="true"/>
          <p:nvPr/>
        </p:nvSpPr>
        <p:spPr>
          <a:xfrm rot="0">
            <a:off x="7919734" y="1212532"/>
            <a:ext cx="9914618" cy="7804785"/>
          </a:xfrm>
          <a:prstGeom prst="rect">
            <a:avLst/>
          </a:prstGeom>
        </p:spPr>
        <p:txBody>
          <a:bodyPr anchor="t" rtlCol="false" tIns="0" lIns="0" bIns="0" rIns="0">
            <a:spAutoFit/>
          </a:bodyPr>
          <a:lstStyle/>
          <a:p>
            <a:pPr algn="just">
              <a:lnSpc>
                <a:spcPts val="2940"/>
              </a:lnSpc>
            </a:pPr>
            <a:r>
              <a:rPr lang="en-US" sz="2100">
                <a:solidFill>
                  <a:srgbClr val="FFFFFF"/>
                </a:solidFill>
                <a:latin typeface="Poppins Bold"/>
                <a:ea typeface="Poppins Bold"/>
                <a:cs typeface="Poppins Bold"/>
                <a:sym typeface="Poppins Bold"/>
              </a:rPr>
              <a:t>Design Elements</a:t>
            </a:r>
          </a:p>
          <a:p>
            <a:pPr algn="just" marL="453390" indent="-226695" lvl="1">
              <a:lnSpc>
                <a:spcPts val="2940"/>
              </a:lnSpc>
              <a:buAutoNum type="arabicPeriod" startAt="1"/>
            </a:pPr>
            <a:r>
              <a:rPr lang="en-US" sz="2100">
                <a:solidFill>
                  <a:srgbClr val="FFFFFF"/>
                </a:solidFill>
                <a:latin typeface="Poppins Bold"/>
                <a:ea typeface="Poppins Bold"/>
                <a:cs typeface="Poppins Bold"/>
                <a:sym typeface="Poppins Bold"/>
              </a:rPr>
              <a:t>Sunset Background:</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The design features a prominent yellow-orange sunset.</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The sun is partially obscured, giving a warm and inviting feel.</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White birds are silhouetted against the sun, adding a dynamic element.</a:t>
            </a:r>
          </a:p>
          <a:p>
            <a:pPr algn="just" marL="453390" indent="-226695" lvl="1">
              <a:lnSpc>
                <a:spcPts val="2940"/>
              </a:lnSpc>
              <a:buAutoNum type="arabicPeriod" startAt="1"/>
            </a:pPr>
            <a:r>
              <a:rPr lang="en-US" sz="2100">
                <a:solidFill>
                  <a:srgbClr val="FFFFFF"/>
                </a:solidFill>
                <a:latin typeface="Poppins Bold"/>
                <a:ea typeface="Poppins Bold"/>
                <a:cs typeface="Poppins Bold"/>
                <a:sym typeface="Poppins Bold"/>
              </a:rPr>
              <a:t>Surfer Alien:</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An alien character is surfing on a wave.</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T</a:t>
            </a:r>
            <a:r>
              <a:rPr lang="en-US" sz="2100">
                <a:solidFill>
                  <a:srgbClr val="FFFFFF"/>
                </a:solidFill>
                <a:latin typeface="Poppins Bold"/>
                <a:ea typeface="Poppins Bold"/>
                <a:cs typeface="Poppins Bold"/>
                <a:sym typeface="Poppins Bold"/>
              </a:rPr>
              <a:t>he alien is green with a typical 'extraterrestrial' look (large eyes, small body).</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The surfboard and waves add a playful, beachy vibe.</a:t>
            </a:r>
          </a:p>
          <a:p>
            <a:pPr algn="just" marL="453390" indent="-226695" lvl="1">
              <a:lnSpc>
                <a:spcPts val="2940"/>
              </a:lnSpc>
              <a:buAutoNum type="arabicPeriod" startAt="1"/>
            </a:pPr>
            <a:r>
              <a:rPr lang="en-US" sz="2100">
                <a:solidFill>
                  <a:srgbClr val="FFFFFF"/>
                </a:solidFill>
                <a:latin typeface="Poppins Bold"/>
                <a:ea typeface="Poppins Bold"/>
                <a:cs typeface="Poppins Bold"/>
                <a:sym typeface="Poppins Bold"/>
              </a:rPr>
              <a:t>Waves:</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B</a:t>
            </a:r>
            <a:r>
              <a:rPr lang="en-US" sz="2100">
                <a:solidFill>
                  <a:srgbClr val="FFFFFF"/>
                </a:solidFill>
                <a:latin typeface="Poppins Bold"/>
                <a:ea typeface="Poppins Bold"/>
                <a:cs typeface="Poppins Bold"/>
                <a:sym typeface="Poppins Bold"/>
              </a:rPr>
              <a:t>lue waves are shown in front of the sunset.</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The waves emphasize the beach theme and add motion to the design.</a:t>
            </a:r>
          </a:p>
          <a:p>
            <a:pPr algn="just" marL="453390" indent="-226695" lvl="1">
              <a:lnSpc>
                <a:spcPts val="2940"/>
              </a:lnSpc>
              <a:buAutoNum type="arabicPeriod" startAt="1"/>
            </a:pPr>
            <a:r>
              <a:rPr lang="en-US" sz="2100">
                <a:solidFill>
                  <a:srgbClr val="FFFFFF"/>
                </a:solidFill>
                <a:latin typeface="Poppins Bold"/>
                <a:ea typeface="Poppins Bold"/>
                <a:cs typeface="Poppins Bold"/>
                <a:sym typeface="Poppins Bold"/>
              </a:rPr>
              <a:t>Tex</a:t>
            </a:r>
            <a:r>
              <a:rPr lang="en-US" sz="2100">
                <a:solidFill>
                  <a:srgbClr val="FFFFFF"/>
                </a:solidFill>
                <a:latin typeface="Poppins Bold"/>
                <a:ea typeface="Poppins Bold"/>
                <a:cs typeface="Poppins Bold"/>
                <a:sym typeface="Poppins Bold"/>
              </a:rPr>
              <a:t>t "SB":</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The large letters "SB" are prominently placed in the center.</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"SB" stands for Space Bar.</a:t>
            </a:r>
          </a:p>
          <a:p>
            <a:pPr algn="just" marL="906780" indent="-302260" lvl="2">
              <a:lnSpc>
                <a:spcPts val="2940"/>
              </a:lnSpc>
              <a:buFont typeface="Arial"/>
              <a:buChar char="⚬"/>
            </a:pPr>
            <a:r>
              <a:rPr lang="en-US" sz="2100">
                <a:solidFill>
                  <a:srgbClr val="FFFFFF"/>
                </a:solidFill>
                <a:latin typeface="Poppins Bold"/>
                <a:ea typeface="Poppins Bold"/>
                <a:cs typeface="Poppins Bold"/>
                <a:sym typeface="Poppins Bold"/>
              </a:rPr>
              <a:t>The text has a 3D effect with shading, making it stand out.</a:t>
            </a:r>
          </a:p>
          <a:p>
            <a:pPr algn="just">
              <a:lnSpc>
                <a:spcPts val="2940"/>
              </a:lnSpc>
            </a:pPr>
          </a:p>
          <a:p>
            <a:pPr algn="just">
              <a:lnSpc>
                <a:spcPts val="2940"/>
              </a:lnSpc>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TextBox 2" id="2"/>
          <p:cNvSpPr txBox="true"/>
          <p:nvPr/>
        </p:nvSpPr>
        <p:spPr>
          <a:xfrm rot="0">
            <a:off x="500358" y="269255"/>
            <a:ext cx="9168955" cy="958850"/>
          </a:xfrm>
          <a:prstGeom prst="rect">
            <a:avLst/>
          </a:prstGeom>
        </p:spPr>
        <p:txBody>
          <a:bodyPr anchor="t" rtlCol="false" tIns="0" lIns="0" bIns="0" rIns="0">
            <a:spAutoFit/>
          </a:bodyPr>
          <a:lstStyle/>
          <a:p>
            <a:pPr algn="l" marL="0" indent="0" lvl="0">
              <a:lnSpc>
                <a:spcPts val="7000"/>
              </a:lnSpc>
              <a:spcBef>
                <a:spcPct val="0"/>
              </a:spcBef>
            </a:pPr>
            <a:r>
              <a:rPr lang="en-US" sz="5000">
                <a:solidFill>
                  <a:srgbClr val="FFECD2"/>
                </a:solidFill>
                <a:latin typeface="Bugaki"/>
                <a:ea typeface="Bugaki"/>
                <a:cs typeface="Bugaki"/>
                <a:sym typeface="Bugaki"/>
              </a:rPr>
              <a:t>Scope and Limitations</a:t>
            </a:r>
          </a:p>
        </p:txBody>
      </p:sp>
      <p:sp>
        <p:nvSpPr>
          <p:cNvPr name="TextBox 3" id="3"/>
          <p:cNvSpPr txBox="true"/>
          <p:nvPr/>
        </p:nvSpPr>
        <p:spPr>
          <a:xfrm rot="0">
            <a:off x="201475" y="3892529"/>
            <a:ext cx="8940727" cy="3677121"/>
          </a:xfrm>
          <a:prstGeom prst="rect">
            <a:avLst/>
          </a:prstGeom>
        </p:spPr>
        <p:txBody>
          <a:bodyPr anchor="t" rtlCol="false" tIns="0" lIns="0" bIns="0" rIns="0">
            <a:spAutoFit/>
          </a:bodyPr>
          <a:lstStyle/>
          <a:p>
            <a:pPr algn="l" marL="718694" indent="-359347" lvl="1">
              <a:lnSpc>
                <a:spcPts val="4993"/>
              </a:lnSpc>
              <a:buFont typeface="Arial"/>
              <a:buChar char="•"/>
            </a:pPr>
            <a:r>
              <a:rPr lang="en-US" sz="3328">
                <a:solidFill>
                  <a:srgbClr val="FFFFFF"/>
                </a:solidFill>
                <a:latin typeface="Josefin Sans"/>
                <a:ea typeface="Josefin Sans"/>
                <a:cs typeface="Josefin Sans"/>
                <a:sym typeface="Josefin Sans"/>
              </a:rPr>
              <a:t>Development of a user-friendly mobile application for luxury resort bookings.</a:t>
            </a:r>
          </a:p>
          <a:p>
            <a:pPr algn="l" marL="718694" indent="-359347" lvl="1">
              <a:lnSpc>
                <a:spcPts val="4993"/>
              </a:lnSpc>
              <a:buFont typeface="Arial"/>
              <a:buChar char="•"/>
            </a:pPr>
            <a:r>
              <a:rPr lang="en-US" sz="3328">
                <a:solidFill>
                  <a:srgbClr val="FFFFFF"/>
                </a:solidFill>
                <a:latin typeface="Josefin Sans"/>
                <a:ea typeface="Josefin Sans"/>
                <a:cs typeface="Josefin Sans"/>
                <a:sym typeface="Josefin Sans"/>
              </a:rPr>
              <a:t>Integration of aut</a:t>
            </a:r>
            <a:r>
              <a:rPr lang="en-US" sz="3328">
                <a:solidFill>
                  <a:srgbClr val="FFFFFF"/>
                </a:solidFill>
                <a:latin typeface="Josefin Sans"/>
                <a:ea typeface="Josefin Sans"/>
                <a:cs typeface="Josefin Sans"/>
                <a:sym typeface="Josefin Sans"/>
              </a:rPr>
              <a:t>omation features while maintaining personalized service.</a:t>
            </a:r>
          </a:p>
          <a:p>
            <a:pPr algn="l" marL="718694" indent="-359347" lvl="1">
              <a:lnSpc>
                <a:spcPts val="4993"/>
              </a:lnSpc>
              <a:buFont typeface="Arial"/>
              <a:buChar char="•"/>
            </a:pPr>
            <a:r>
              <a:rPr lang="en-US" sz="3328">
                <a:solidFill>
                  <a:srgbClr val="FFFFFF"/>
                </a:solidFill>
                <a:latin typeface="Josefin Sans"/>
                <a:ea typeface="Josefin Sans"/>
                <a:cs typeface="Josefin Sans"/>
                <a:sym typeface="Josefin Sans"/>
              </a:rPr>
              <a:t>Accessibility for diverse user preferences.</a:t>
            </a:r>
          </a:p>
          <a:p>
            <a:pPr algn="l" marL="0" indent="0" lvl="0">
              <a:lnSpc>
                <a:spcPts val="4993"/>
              </a:lnSpc>
              <a:spcBef>
                <a:spcPct val="0"/>
              </a:spcBef>
            </a:pPr>
          </a:p>
        </p:txBody>
      </p:sp>
      <p:sp>
        <p:nvSpPr>
          <p:cNvPr name="TextBox 4" id="4"/>
          <p:cNvSpPr txBox="true"/>
          <p:nvPr/>
        </p:nvSpPr>
        <p:spPr>
          <a:xfrm rot="0">
            <a:off x="437538" y="2812928"/>
            <a:ext cx="8468602" cy="688196"/>
          </a:xfrm>
          <a:prstGeom prst="rect">
            <a:avLst/>
          </a:prstGeom>
        </p:spPr>
        <p:txBody>
          <a:bodyPr anchor="t" rtlCol="false" tIns="0" lIns="0" bIns="0" rIns="0">
            <a:spAutoFit/>
          </a:bodyPr>
          <a:lstStyle/>
          <a:p>
            <a:pPr algn="l">
              <a:lnSpc>
                <a:spcPts val="5343"/>
              </a:lnSpc>
            </a:pPr>
            <a:r>
              <a:rPr lang="en-US" sz="4453">
                <a:solidFill>
                  <a:srgbClr val="FFFFFF"/>
                </a:solidFill>
                <a:latin typeface="Josefin Sans"/>
                <a:ea typeface="Josefin Sans"/>
                <a:cs typeface="Josefin Sans"/>
                <a:sym typeface="Josefin Sans"/>
              </a:rPr>
              <a:t>Scope</a:t>
            </a:r>
          </a:p>
        </p:txBody>
      </p:sp>
      <p:sp>
        <p:nvSpPr>
          <p:cNvPr name="TextBox 5" id="5"/>
          <p:cNvSpPr txBox="true"/>
          <p:nvPr/>
        </p:nvSpPr>
        <p:spPr>
          <a:xfrm rot="0">
            <a:off x="9412995" y="3571458"/>
            <a:ext cx="8450885" cy="5686842"/>
          </a:xfrm>
          <a:prstGeom prst="rect">
            <a:avLst/>
          </a:prstGeom>
        </p:spPr>
        <p:txBody>
          <a:bodyPr anchor="t" rtlCol="false" tIns="0" lIns="0" bIns="0" rIns="0">
            <a:spAutoFit/>
          </a:bodyPr>
          <a:lstStyle/>
          <a:p>
            <a:pPr algn="l" marL="718903" indent="-359452" lvl="1">
              <a:lnSpc>
                <a:spcPts val="4994"/>
              </a:lnSpc>
              <a:buFont typeface="Arial"/>
              <a:buChar char="•"/>
            </a:pPr>
            <a:r>
              <a:rPr lang="en-US" sz="3329">
                <a:solidFill>
                  <a:srgbClr val="FFFFFF"/>
                </a:solidFill>
                <a:latin typeface="Josefin Sans"/>
                <a:ea typeface="Josefin Sans"/>
                <a:cs typeface="Josefin Sans"/>
                <a:sym typeface="Josefin Sans"/>
              </a:rPr>
              <a:t>Technical constraints: Ensuring app compatibility across devices.</a:t>
            </a:r>
          </a:p>
          <a:p>
            <a:pPr algn="l" marL="718903" indent="-359452" lvl="1">
              <a:lnSpc>
                <a:spcPts val="4994"/>
              </a:lnSpc>
              <a:buFont typeface="Arial"/>
              <a:buChar char="•"/>
            </a:pPr>
            <a:r>
              <a:rPr lang="en-US" sz="3329">
                <a:solidFill>
                  <a:srgbClr val="FFFFFF"/>
                </a:solidFill>
                <a:latin typeface="Josefin Sans"/>
                <a:ea typeface="Josefin Sans"/>
                <a:cs typeface="Josefin Sans"/>
                <a:sym typeface="Josefin Sans"/>
              </a:rPr>
              <a:t>Security constra</a:t>
            </a:r>
            <a:r>
              <a:rPr lang="en-US" sz="3329">
                <a:solidFill>
                  <a:srgbClr val="FFFFFF"/>
                </a:solidFill>
                <a:latin typeface="Josefin Sans"/>
                <a:ea typeface="Josefin Sans"/>
                <a:cs typeface="Josefin Sans"/>
                <a:sym typeface="Josefin Sans"/>
              </a:rPr>
              <a:t>ints: Protecting user data and payment information.</a:t>
            </a:r>
          </a:p>
          <a:p>
            <a:pPr algn="l" marL="718903" indent="-359452" lvl="1">
              <a:lnSpc>
                <a:spcPts val="4994"/>
              </a:lnSpc>
              <a:buFont typeface="Arial"/>
              <a:buChar char="•"/>
            </a:pPr>
            <a:r>
              <a:rPr lang="en-US" sz="3329">
                <a:solidFill>
                  <a:srgbClr val="FFFFFF"/>
                </a:solidFill>
                <a:latin typeface="Josefin Sans"/>
                <a:ea typeface="Josefin Sans"/>
                <a:cs typeface="Josefin Sans"/>
                <a:sym typeface="Josefin Sans"/>
              </a:rPr>
              <a:t>Regulatory constraints: Complying with data protection and online transaction laws.</a:t>
            </a:r>
          </a:p>
          <a:p>
            <a:pPr algn="l">
              <a:lnSpc>
                <a:spcPts val="4994"/>
              </a:lnSpc>
            </a:pPr>
          </a:p>
          <a:p>
            <a:pPr algn="l" marL="0" indent="0" lvl="0">
              <a:lnSpc>
                <a:spcPts val="4994"/>
              </a:lnSpc>
              <a:spcBef>
                <a:spcPct val="0"/>
              </a:spcBef>
            </a:pPr>
          </a:p>
        </p:txBody>
      </p:sp>
      <p:sp>
        <p:nvSpPr>
          <p:cNvPr name="TextBox 6" id="6"/>
          <p:cNvSpPr txBox="true"/>
          <p:nvPr/>
        </p:nvSpPr>
        <p:spPr>
          <a:xfrm rot="0">
            <a:off x="9859254" y="2812928"/>
            <a:ext cx="8004626" cy="685446"/>
          </a:xfrm>
          <a:prstGeom prst="rect">
            <a:avLst/>
          </a:prstGeom>
        </p:spPr>
        <p:txBody>
          <a:bodyPr anchor="t" rtlCol="false" tIns="0" lIns="0" bIns="0" rIns="0">
            <a:spAutoFit/>
          </a:bodyPr>
          <a:lstStyle/>
          <a:p>
            <a:pPr algn="l">
              <a:lnSpc>
                <a:spcPts val="5345"/>
              </a:lnSpc>
            </a:pPr>
            <a:r>
              <a:rPr lang="en-US" sz="4454">
                <a:solidFill>
                  <a:srgbClr val="FFFFFF"/>
                </a:solidFill>
                <a:latin typeface="Josefin Sans"/>
                <a:ea typeface="Josefin Sans"/>
                <a:cs typeface="Josefin Sans"/>
                <a:sym typeface="Josefin Sans"/>
              </a:rPr>
              <a:t>Limitations</a:t>
            </a:r>
          </a:p>
        </p:txBody>
      </p:sp>
      <p:sp>
        <p:nvSpPr>
          <p:cNvPr name="Freeform 7" id="7"/>
          <p:cNvSpPr/>
          <p:nvPr/>
        </p:nvSpPr>
        <p:spPr>
          <a:xfrm flipH="false" flipV="false" rot="0">
            <a:off x="-721938" y="8440914"/>
            <a:ext cx="2318951" cy="2379520"/>
          </a:xfrm>
          <a:custGeom>
            <a:avLst/>
            <a:gdLst/>
            <a:ahLst/>
            <a:cxnLst/>
            <a:rect r="r" b="b" t="t" l="l"/>
            <a:pathLst>
              <a:path h="2379520" w="2318951">
                <a:moveTo>
                  <a:pt x="0" y="0"/>
                </a:moveTo>
                <a:lnTo>
                  <a:pt x="2318951" y="0"/>
                </a:lnTo>
                <a:lnTo>
                  <a:pt x="2318951" y="2379521"/>
                </a:lnTo>
                <a:lnTo>
                  <a:pt x="0" y="2379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574277" y="0"/>
            <a:ext cx="2344229" cy="2405459"/>
          </a:xfrm>
          <a:custGeom>
            <a:avLst/>
            <a:gdLst/>
            <a:ahLst/>
            <a:cxnLst/>
            <a:rect r="r" b="b" t="t" l="l"/>
            <a:pathLst>
              <a:path h="2405459" w="2344229">
                <a:moveTo>
                  <a:pt x="0" y="0"/>
                </a:moveTo>
                <a:lnTo>
                  <a:pt x="2344230" y="0"/>
                </a:lnTo>
                <a:lnTo>
                  <a:pt x="2344230" y="2405459"/>
                </a:lnTo>
                <a:lnTo>
                  <a:pt x="0" y="2405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3301" y="-197611"/>
            <a:ext cx="914114" cy="937990"/>
          </a:xfrm>
          <a:custGeom>
            <a:avLst/>
            <a:gdLst/>
            <a:ahLst/>
            <a:cxnLst/>
            <a:rect r="r" b="b" t="t" l="l"/>
            <a:pathLst>
              <a:path h="937990" w="914114">
                <a:moveTo>
                  <a:pt x="0" y="0"/>
                </a:moveTo>
                <a:lnTo>
                  <a:pt x="914114" y="0"/>
                </a:lnTo>
                <a:lnTo>
                  <a:pt x="914114" y="937990"/>
                </a:lnTo>
                <a:lnTo>
                  <a:pt x="0" y="9379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Freeform 2" id="2"/>
          <p:cNvSpPr/>
          <p:nvPr/>
        </p:nvSpPr>
        <p:spPr>
          <a:xfrm flipH="false" flipV="false" rot="-1304797">
            <a:off x="700517" y="-130910"/>
            <a:ext cx="1189229" cy="1200378"/>
          </a:xfrm>
          <a:custGeom>
            <a:avLst/>
            <a:gdLst/>
            <a:ahLst/>
            <a:cxnLst/>
            <a:rect r="r" b="b" t="t" l="l"/>
            <a:pathLst>
              <a:path h="1200378" w="1189229">
                <a:moveTo>
                  <a:pt x="0" y="0"/>
                </a:moveTo>
                <a:lnTo>
                  <a:pt x="1189230" y="0"/>
                </a:lnTo>
                <a:lnTo>
                  <a:pt x="1189230" y="1200379"/>
                </a:lnTo>
                <a:lnTo>
                  <a:pt x="0" y="1200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0358" y="269255"/>
            <a:ext cx="9168955" cy="958850"/>
          </a:xfrm>
          <a:prstGeom prst="rect">
            <a:avLst/>
          </a:prstGeom>
        </p:spPr>
        <p:txBody>
          <a:bodyPr anchor="t" rtlCol="false" tIns="0" lIns="0" bIns="0" rIns="0">
            <a:spAutoFit/>
          </a:bodyPr>
          <a:lstStyle/>
          <a:p>
            <a:pPr algn="l" marL="0" indent="0" lvl="0">
              <a:lnSpc>
                <a:spcPts val="7000"/>
              </a:lnSpc>
              <a:spcBef>
                <a:spcPct val="0"/>
              </a:spcBef>
            </a:pPr>
            <a:r>
              <a:rPr lang="en-US" sz="5000">
                <a:solidFill>
                  <a:srgbClr val="FFECD2"/>
                </a:solidFill>
                <a:latin typeface="Bugaki"/>
                <a:ea typeface="Bugaki"/>
                <a:cs typeface="Bugaki"/>
                <a:sym typeface="Bugaki"/>
              </a:rPr>
              <a:t>Application Overview</a:t>
            </a:r>
          </a:p>
        </p:txBody>
      </p:sp>
      <p:sp>
        <p:nvSpPr>
          <p:cNvPr name="TextBox 4" id="4"/>
          <p:cNvSpPr txBox="true"/>
          <p:nvPr/>
        </p:nvSpPr>
        <p:spPr>
          <a:xfrm rot="0">
            <a:off x="724119" y="4162263"/>
            <a:ext cx="8524305" cy="3883038"/>
          </a:xfrm>
          <a:prstGeom prst="rect">
            <a:avLst/>
          </a:prstGeom>
        </p:spPr>
        <p:txBody>
          <a:bodyPr anchor="t" rtlCol="false" tIns="0" lIns="0" bIns="0" rIns="0">
            <a:spAutoFit/>
          </a:bodyPr>
          <a:lstStyle/>
          <a:p>
            <a:pPr algn="l" marL="760121" indent="-380060" lvl="1">
              <a:lnSpc>
                <a:spcPts val="5281"/>
              </a:lnSpc>
              <a:buFont typeface="Arial"/>
              <a:buChar char="•"/>
            </a:pPr>
            <a:r>
              <a:rPr lang="en-US" sz="3520">
                <a:solidFill>
                  <a:srgbClr val="FFFFFF"/>
                </a:solidFill>
                <a:latin typeface="Josefin Sans"/>
                <a:ea typeface="Josefin Sans"/>
                <a:cs typeface="Josefin Sans"/>
                <a:sym typeface="Josefin Sans"/>
              </a:rPr>
              <a:t>A mobile app to simplify and streamline luxury resort reservations.</a:t>
            </a:r>
          </a:p>
          <a:p>
            <a:pPr algn="l" marL="760121" indent="-380060" lvl="1">
              <a:lnSpc>
                <a:spcPts val="5281"/>
              </a:lnSpc>
              <a:buFont typeface="Arial"/>
              <a:buChar char="•"/>
            </a:pPr>
            <a:r>
              <a:rPr lang="en-US" sz="3520">
                <a:solidFill>
                  <a:srgbClr val="FFFFFF"/>
                </a:solidFill>
                <a:latin typeface="Josefin Sans"/>
                <a:ea typeface="Josefin Sans"/>
                <a:cs typeface="Josefin Sans"/>
                <a:sym typeface="Josefin Sans"/>
              </a:rPr>
              <a:t>Features include browsing available dates, exploring room options, making reservations, and managing bookings.</a:t>
            </a:r>
          </a:p>
          <a:p>
            <a:pPr algn="l" marL="0" indent="0" lvl="0">
              <a:lnSpc>
                <a:spcPts val="5281"/>
              </a:lnSpc>
              <a:spcBef>
                <a:spcPct val="0"/>
              </a:spcBef>
            </a:pPr>
          </a:p>
        </p:txBody>
      </p:sp>
      <p:sp>
        <p:nvSpPr>
          <p:cNvPr name="TextBox 5" id="5"/>
          <p:cNvSpPr txBox="true"/>
          <p:nvPr/>
        </p:nvSpPr>
        <p:spPr>
          <a:xfrm rot="0">
            <a:off x="1215869" y="3170335"/>
            <a:ext cx="3770402" cy="727316"/>
          </a:xfrm>
          <a:prstGeom prst="rect">
            <a:avLst/>
          </a:prstGeom>
        </p:spPr>
        <p:txBody>
          <a:bodyPr anchor="t" rtlCol="false" tIns="0" lIns="0" bIns="0" rIns="0">
            <a:spAutoFit/>
          </a:bodyPr>
          <a:lstStyle/>
          <a:p>
            <a:pPr algn="l">
              <a:lnSpc>
                <a:spcPts val="5651"/>
              </a:lnSpc>
            </a:pPr>
            <a:r>
              <a:rPr lang="en-US" sz="4709">
                <a:solidFill>
                  <a:srgbClr val="FFFFFF"/>
                </a:solidFill>
                <a:latin typeface="Josefin Sans"/>
                <a:ea typeface="Josefin Sans"/>
                <a:cs typeface="Josefin Sans"/>
                <a:sym typeface="Josefin Sans"/>
              </a:rPr>
              <a:t>Description:</a:t>
            </a:r>
          </a:p>
        </p:txBody>
      </p:sp>
      <p:sp>
        <p:nvSpPr>
          <p:cNvPr name="TextBox 6" id="6"/>
          <p:cNvSpPr txBox="true"/>
          <p:nvPr/>
        </p:nvSpPr>
        <p:spPr>
          <a:xfrm rot="0">
            <a:off x="10780840" y="3792876"/>
            <a:ext cx="6161463" cy="3995935"/>
          </a:xfrm>
          <a:prstGeom prst="rect">
            <a:avLst/>
          </a:prstGeom>
        </p:spPr>
        <p:txBody>
          <a:bodyPr anchor="t" rtlCol="false" tIns="0" lIns="0" bIns="0" rIns="0">
            <a:spAutoFit/>
          </a:bodyPr>
          <a:lstStyle/>
          <a:p>
            <a:pPr algn="l" marL="760342" indent="-380171" lvl="1">
              <a:lnSpc>
                <a:spcPts val="5282"/>
              </a:lnSpc>
              <a:buFont typeface="Arial"/>
              <a:buChar char="•"/>
            </a:pPr>
            <a:r>
              <a:rPr lang="en-US" sz="3521">
                <a:solidFill>
                  <a:srgbClr val="FFFFFF"/>
                </a:solidFill>
                <a:latin typeface="Josefin Sans"/>
                <a:ea typeface="Josefin Sans"/>
                <a:cs typeface="Josefin Sans"/>
                <a:sym typeface="Josefin Sans"/>
              </a:rPr>
              <a:t>Availability Checker</a:t>
            </a:r>
          </a:p>
          <a:p>
            <a:pPr algn="l" marL="760342" indent="-380171" lvl="1">
              <a:lnSpc>
                <a:spcPts val="5282"/>
              </a:lnSpc>
              <a:buFont typeface="Arial"/>
              <a:buChar char="•"/>
            </a:pPr>
            <a:r>
              <a:rPr lang="en-US" sz="3521">
                <a:solidFill>
                  <a:srgbClr val="FFFFFF"/>
                </a:solidFill>
                <a:latin typeface="Josefin Sans"/>
                <a:ea typeface="Josefin Sans"/>
                <a:cs typeface="Josefin Sans"/>
                <a:sym typeface="Josefin Sans"/>
              </a:rPr>
              <a:t>Room Comparison</a:t>
            </a:r>
          </a:p>
          <a:p>
            <a:pPr algn="l" marL="760342" indent="-380171" lvl="1">
              <a:lnSpc>
                <a:spcPts val="5282"/>
              </a:lnSpc>
              <a:buFont typeface="Arial"/>
              <a:buChar char="•"/>
            </a:pPr>
            <a:r>
              <a:rPr lang="en-US" sz="3521">
                <a:solidFill>
                  <a:srgbClr val="FFFFFF"/>
                </a:solidFill>
                <a:latin typeface="Josefin Sans"/>
                <a:ea typeface="Josefin Sans"/>
                <a:cs typeface="Josefin Sans"/>
                <a:sym typeface="Josefin Sans"/>
              </a:rPr>
              <a:t>Secure Booking</a:t>
            </a:r>
          </a:p>
          <a:p>
            <a:pPr algn="l" marL="760342" indent="-380171" lvl="1">
              <a:lnSpc>
                <a:spcPts val="5282"/>
              </a:lnSpc>
              <a:buFont typeface="Arial"/>
              <a:buChar char="•"/>
            </a:pPr>
            <a:r>
              <a:rPr lang="en-US" sz="3521">
                <a:solidFill>
                  <a:srgbClr val="FFFFFF"/>
                </a:solidFill>
                <a:latin typeface="Josefin Sans"/>
                <a:ea typeface="Josefin Sans"/>
                <a:cs typeface="Josefin Sans"/>
                <a:sym typeface="Josefin Sans"/>
              </a:rPr>
              <a:t>Special Requests</a:t>
            </a:r>
          </a:p>
          <a:p>
            <a:pPr algn="l" marL="760342" indent="-380171" lvl="1">
              <a:lnSpc>
                <a:spcPts val="5282"/>
              </a:lnSpc>
              <a:buFont typeface="Arial"/>
              <a:buChar char="•"/>
            </a:pPr>
            <a:r>
              <a:rPr lang="en-US" sz="3521">
                <a:solidFill>
                  <a:srgbClr val="FFFFFF"/>
                </a:solidFill>
                <a:latin typeface="Josefin Sans"/>
                <a:ea typeface="Josefin Sans"/>
                <a:cs typeface="Josefin Sans"/>
                <a:sym typeface="Josefin Sans"/>
              </a:rPr>
              <a:t>Booking Management</a:t>
            </a:r>
          </a:p>
          <a:p>
            <a:pPr algn="l" marL="0" indent="0" lvl="0">
              <a:lnSpc>
                <a:spcPts val="5282"/>
              </a:lnSpc>
              <a:spcBef>
                <a:spcPct val="0"/>
              </a:spcBef>
            </a:pPr>
          </a:p>
        </p:txBody>
      </p:sp>
      <p:sp>
        <p:nvSpPr>
          <p:cNvPr name="TextBox 7" id="7"/>
          <p:cNvSpPr txBox="true"/>
          <p:nvPr/>
        </p:nvSpPr>
        <p:spPr>
          <a:xfrm rot="0">
            <a:off x="11106203" y="3170335"/>
            <a:ext cx="5836100" cy="724407"/>
          </a:xfrm>
          <a:prstGeom prst="rect">
            <a:avLst/>
          </a:prstGeom>
        </p:spPr>
        <p:txBody>
          <a:bodyPr anchor="t" rtlCol="false" tIns="0" lIns="0" bIns="0" rIns="0">
            <a:spAutoFit/>
          </a:bodyPr>
          <a:lstStyle/>
          <a:p>
            <a:pPr algn="l">
              <a:lnSpc>
                <a:spcPts val="5653"/>
              </a:lnSpc>
            </a:pPr>
            <a:r>
              <a:rPr lang="en-US" sz="4711">
                <a:solidFill>
                  <a:srgbClr val="FFFFFF"/>
                </a:solidFill>
                <a:latin typeface="Josefin Sans"/>
                <a:ea typeface="Josefin Sans"/>
                <a:cs typeface="Josefin Sans"/>
                <a:sym typeface="Josefin Sans"/>
              </a:rPr>
              <a:t>Key Features:</a:t>
            </a:r>
          </a:p>
        </p:txBody>
      </p:sp>
      <p:sp>
        <p:nvSpPr>
          <p:cNvPr name="Freeform 8" id="8"/>
          <p:cNvSpPr/>
          <p:nvPr/>
        </p:nvSpPr>
        <p:spPr>
          <a:xfrm flipH="false" flipV="false" rot="0">
            <a:off x="-133828" y="7203063"/>
            <a:ext cx="3884592" cy="3921010"/>
          </a:xfrm>
          <a:custGeom>
            <a:avLst/>
            <a:gdLst/>
            <a:ahLst/>
            <a:cxnLst/>
            <a:rect r="r" b="b" t="t" l="l"/>
            <a:pathLst>
              <a:path h="3921010" w="3884592">
                <a:moveTo>
                  <a:pt x="0" y="0"/>
                </a:moveTo>
                <a:lnTo>
                  <a:pt x="3884592" y="0"/>
                </a:lnTo>
                <a:lnTo>
                  <a:pt x="3884592" y="3921010"/>
                </a:lnTo>
                <a:lnTo>
                  <a:pt x="0" y="3921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9689090">
            <a:off x="15789062" y="-635330"/>
            <a:ext cx="2940477" cy="2968044"/>
          </a:xfrm>
          <a:custGeom>
            <a:avLst/>
            <a:gdLst/>
            <a:ahLst/>
            <a:cxnLst/>
            <a:rect r="r" b="b" t="t" l="l"/>
            <a:pathLst>
              <a:path h="2968044" w="2940477">
                <a:moveTo>
                  <a:pt x="0" y="0"/>
                </a:moveTo>
                <a:lnTo>
                  <a:pt x="2940476" y="0"/>
                </a:lnTo>
                <a:lnTo>
                  <a:pt x="2940476" y="2968044"/>
                </a:lnTo>
                <a:lnTo>
                  <a:pt x="0" y="2968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Freeform 2" id="2"/>
          <p:cNvSpPr/>
          <p:nvPr/>
        </p:nvSpPr>
        <p:spPr>
          <a:xfrm flipH="false" flipV="false" rot="6608991">
            <a:off x="-334200" y="-175454"/>
            <a:ext cx="1189229" cy="1200378"/>
          </a:xfrm>
          <a:custGeom>
            <a:avLst/>
            <a:gdLst/>
            <a:ahLst/>
            <a:cxnLst/>
            <a:rect r="r" b="b" t="t" l="l"/>
            <a:pathLst>
              <a:path h="1200378" w="1189229">
                <a:moveTo>
                  <a:pt x="0" y="0"/>
                </a:moveTo>
                <a:lnTo>
                  <a:pt x="1189229" y="0"/>
                </a:lnTo>
                <a:lnTo>
                  <a:pt x="1189229" y="1200379"/>
                </a:lnTo>
                <a:lnTo>
                  <a:pt x="0" y="1200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520464" y="224710"/>
            <a:ext cx="11732966" cy="1844675"/>
          </a:xfrm>
          <a:prstGeom prst="rect">
            <a:avLst/>
          </a:prstGeom>
        </p:spPr>
        <p:txBody>
          <a:bodyPr anchor="t" rtlCol="false" tIns="0" lIns="0" bIns="0" rIns="0">
            <a:spAutoFit/>
          </a:bodyPr>
          <a:lstStyle/>
          <a:p>
            <a:pPr algn="l" marL="0" indent="0" lvl="0">
              <a:lnSpc>
                <a:spcPts val="7000"/>
              </a:lnSpc>
              <a:spcBef>
                <a:spcPct val="0"/>
              </a:spcBef>
            </a:pPr>
            <a:r>
              <a:rPr lang="en-US" sz="5000">
                <a:solidFill>
                  <a:srgbClr val="FFECD2"/>
                </a:solidFill>
                <a:latin typeface="Bugaki"/>
                <a:ea typeface="Bugaki"/>
                <a:cs typeface="Bugaki"/>
                <a:sym typeface="Bugaki"/>
              </a:rPr>
              <a:t>Motivation - what problem are you addressing?</a:t>
            </a:r>
          </a:p>
        </p:txBody>
      </p:sp>
      <p:sp>
        <p:nvSpPr>
          <p:cNvPr name="Freeform 4" id="4"/>
          <p:cNvSpPr/>
          <p:nvPr/>
        </p:nvSpPr>
        <p:spPr>
          <a:xfrm flipH="false" flipV="false" rot="0">
            <a:off x="-647164" y="8166509"/>
            <a:ext cx="3884592" cy="3921010"/>
          </a:xfrm>
          <a:custGeom>
            <a:avLst/>
            <a:gdLst/>
            <a:ahLst/>
            <a:cxnLst/>
            <a:rect r="r" b="b" t="t" l="l"/>
            <a:pathLst>
              <a:path h="3921010" w="3884592">
                <a:moveTo>
                  <a:pt x="0" y="0"/>
                </a:moveTo>
                <a:lnTo>
                  <a:pt x="3884592" y="0"/>
                </a:lnTo>
                <a:lnTo>
                  <a:pt x="3884592" y="3921010"/>
                </a:lnTo>
                <a:lnTo>
                  <a:pt x="0" y="3921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928071" y="2509435"/>
            <a:ext cx="12491920" cy="5172880"/>
          </a:xfrm>
          <a:prstGeom prst="rect">
            <a:avLst/>
          </a:prstGeom>
        </p:spPr>
        <p:txBody>
          <a:bodyPr anchor="t" rtlCol="false" tIns="0" lIns="0" bIns="0" rIns="0">
            <a:spAutoFit/>
          </a:bodyPr>
          <a:lstStyle/>
          <a:p>
            <a:pPr algn="l" marL="0" indent="0" lvl="0">
              <a:lnSpc>
                <a:spcPts val="4676"/>
              </a:lnSpc>
              <a:spcBef>
                <a:spcPct val="0"/>
              </a:spcBef>
            </a:pPr>
            <a:r>
              <a:rPr lang="en-US" sz="3117">
                <a:solidFill>
                  <a:srgbClr val="FFFFFF"/>
                </a:solidFill>
                <a:latin typeface="Josefin Sans"/>
                <a:ea typeface="Josefin Sans"/>
                <a:cs typeface="Josefin Sans"/>
                <a:sym typeface="Josefin Sans"/>
              </a:rPr>
              <a:t>Luxury resorts like Oasis Spacebar use two booking systems: manual and automated. Manual booking provides personalized service and direct interaction but is time-consuming and less accessible. Automated booking is quick, allows easy comparisons, and offers secure online payments but can cause confusion and technical problems. A hybrid approach could combine the benefits of both, letting guests start online bookings, get help from staff, or complete bookings in person. This flexible model caters to different preferences and improves the overall booking experience.</a:t>
            </a:r>
          </a:p>
        </p:txBody>
      </p:sp>
      <p:sp>
        <p:nvSpPr>
          <p:cNvPr name="Freeform 6" id="6"/>
          <p:cNvSpPr/>
          <p:nvPr/>
        </p:nvSpPr>
        <p:spPr>
          <a:xfrm flipH="false" flipV="false" rot="-9689090">
            <a:off x="15789062" y="-635330"/>
            <a:ext cx="2940477" cy="2968044"/>
          </a:xfrm>
          <a:custGeom>
            <a:avLst/>
            <a:gdLst/>
            <a:ahLst/>
            <a:cxnLst/>
            <a:rect r="r" b="b" t="t" l="l"/>
            <a:pathLst>
              <a:path h="2968044" w="2940477">
                <a:moveTo>
                  <a:pt x="0" y="0"/>
                </a:moveTo>
                <a:lnTo>
                  <a:pt x="2940476" y="0"/>
                </a:lnTo>
                <a:lnTo>
                  <a:pt x="2940476" y="2968044"/>
                </a:lnTo>
                <a:lnTo>
                  <a:pt x="0" y="2968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2B290"/>
        </a:solidFill>
      </p:bgPr>
    </p:bg>
    <p:spTree>
      <p:nvGrpSpPr>
        <p:cNvPr id="1" name=""/>
        <p:cNvGrpSpPr/>
        <p:nvPr/>
      </p:nvGrpSpPr>
      <p:grpSpPr>
        <a:xfrm>
          <a:off x="0" y="0"/>
          <a:ext cx="0" cy="0"/>
          <a:chOff x="0" y="0"/>
          <a:chExt cx="0" cy="0"/>
        </a:xfrm>
      </p:grpSpPr>
      <p:sp>
        <p:nvSpPr>
          <p:cNvPr name="Freeform 2" id="2"/>
          <p:cNvSpPr/>
          <p:nvPr/>
        </p:nvSpPr>
        <p:spPr>
          <a:xfrm flipH="false" flipV="false" rot="6608991">
            <a:off x="-334200" y="-175454"/>
            <a:ext cx="1189229" cy="1200378"/>
          </a:xfrm>
          <a:custGeom>
            <a:avLst/>
            <a:gdLst/>
            <a:ahLst/>
            <a:cxnLst/>
            <a:rect r="r" b="b" t="t" l="l"/>
            <a:pathLst>
              <a:path h="1200378" w="1189229">
                <a:moveTo>
                  <a:pt x="0" y="0"/>
                </a:moveTo>
                <a:lnTo>
                  <a:pt x="1189229" y="0"/>
                </a:lnTo>
                <a:lnTo>
                  <a:pt x="1189229" y="1200379"/>
                </a:lnTo>
                <a:lnTo>
                  <a:pt x="0" y="1200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0464" y="224710"/>
            <a:ext cx="11732966" cy="2730500"/>
          </a:xfrm>
          <a:prstGeom prst="rect">
            <a:avLst/>
          </a:prstGeom>
        </p:spPr>
        <p:txBody>
          <a:bodyPr anchor="t" rtlCol="false" tIns="0" lIns="0" bIns="0" rIns="0">
            <a:spAutoFit/>
          </a:bodyPr>
          <a:lstStyle/>
          <a:p>
            <a:pPr algn="l">
              <a:lnSpc>
                <a:spcPts val="7000"/>
              </a:lnSpc>
            </a:pPr>
            <a:r>
              <a:rPr lang="en-US" sz="5000">
                <a:solidFill>
                  <a:srgbClr val="FFECD2"/>
                </a:solidFill>
                <a:latin typeface="Bugaki"/>
                <a:ea typeface="Bugaki"/>
                <a:cs typeface="Bugaki"/>
                <a:sym typeface="Bugaki"/>
              </a:rPr>
              <a:t>Top Requirements</a:t>
            </a:r>
          </a:p>
          <a:p>
            <a:pPr algn="l">
              <a:lnSpc>
                <a:spcPts val="7000"/>
              </a:lnSpc>
            </a:pPr>
          </a:p>
          <a:p>
            <a:pPr algn="l" marL="0" indent="0" lvl="0">
              <a:lnSpc>
                <a:spcPts val="7000"/>
              </a:lnSpc>
              <a:spcBef>
                <a:spcPct val="0"/>
              </a:spcBef>
            </a:pPr>
          </a:p>
        </p:txBody>
      </p:sp>
      <p:sp>
        <p:nvSpPr>
          <p:cNvPr name="Freeform 4" id="4"/>
          <p:cNvSpPr/>
          <p:nvPr/>
        </p:nvSpPr>
        <p:spPr>
          <a:xfrm flipH="false" flipV="false" rot="0">
            <a:off x="-647164" y="8166509"/>
            <a:ext cx="3884592" cy="3921010"/>
          </a:xfrm>
          <a:custGeom>
            <a:avLst/>
            <a:gdLst/>
            <a:ahLst/>
            <a:cxnLst/>
            <a:rect r="r" b="b" t="t" l="l"/>
            <a:pathLst>
              <a:path h="3921010" w="3884592">
                <a:moveTo>
                  <a:pt x="0" y="0"/>
                </a:moveTo>
                <a:lnTo>
                  <a:pt x="3884592" y="0"/>
                </a:lnTo>
                <a:lnTo>
                  <a:pt x="3884592" y="3921010"/>
                </a:lnTo>
                <a:lnTo>
                  <a:pt x="0" y="3921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335377" y="2859960"/>
            <a:ext cx="12491920" cy="6905015"/>
          </a:xfrm>
          <a:prstGeom prst="rect">
            <a:avLst/>
          </a:prstGeom>
        </p:spPr>
        <p:txBody>
          <a:bodyPr anchor="t" rtlCol="false" tIns="0" lIns="0" bIns="0" rIns="0">
            <a:spAutoFit/>
          </a:bodyPr>
          <a:lstStyle/>
          <a:p>
            <a:pPr algn="l" marL="673055" indent="-336528" lvl="1">
              <a:lnSpc>
                <a:spcPts val="4676"/>
              </a:lnSpc>
              <a:buAutoNum type="arabicPeriod" startAt="1"/>
            </a:pPr>
            <a:r>
              <a:rPr lang="en-US" sz="3117">
                <a:solidFill>
                  <a:srgbClr val="FFFFFF"/>
                </a:solidFill>
                <a:latin typeface="Josefin Sans"/>
                <a:ea typeface="Josefin Sans"/>
                <a:cs typeface="Josefin Sans"/>
                <a:sym typeface="Josefin Sans"/>
              </a:rPr>
              <a:t>Ease of Use: The app must be intuitive and easy to navigate, allowing users to make reservations with minimal effort.</a:t>
            </a:r>
          </a:p>
          <a:p>
            <a:pPr algn="l" marL="673055" indent="-336528" lvl="1">
              <a:lnSpc>
                <a:spcPts val="4676"/>
              </a:lnSpc>
              <a:buAutoNum type="arabicPeriod" startAt="1"/>
            </a:pPr>
            <a:r>
              <a:rPr lang="en-US" sz="3117">
                <a:solidFill>
                  <a:srgbClr val="FFFFFF"/>
                </a:solidFill>
                <a:latin typeface="Josefin Sans"/>
                <a:ea typeface="Josefin Sans"/>
                <a:cs typeface="Josefin Sans"/>
                <a:sym typeface="Josefin Sans"/>
              </a:rPr>
              <a:t>Clear Information: Users need clear, concise information about availability, pricing, and booking conditions.</a:t>
            </a:r>
          </a:p>
          <a:p>
            <a:pPr algn="l" marL="673055" indent="-336528" lvl="1">
              <a:lnSpc>
                <a:spcPts val="4676"/>
              </a:lnSpc>
              <a:buAutoNum type="arabicPeriod" startAt="1"/>
            </a:pPr>
            <a:r>
              <a:rPr lang="en-US" sz="3117">
                <a:solidFill>
                  <a:srgbClr val="FFFFFF"/>
                </a:solidFill>
                <a:latin typeface="Josefin Sans"/>
                <a:ea typeface="Josefin Sans"/>
                <a:cs typeface="Josefin Sans"/>
                <a:sym typeface="Josefin Sans"/>
              </a:rPr>
              <a:t>Error Prevention and Recovery: The app should prevent common user errors and provide clear instructions for recovering from any issues.</a:t>
            </a:r>
          </a:p>
          <a:p>
            <a:pPr algn="l" marL="673055" indent="-336528" lvl="1">
              <a:lnSpc>
                <a:spcPts val="4676"/>
              </a:lnSpc>
              <a:buAutoNum type="arabicPeriod" startAt="1"/>
            </a:pPr>
            <a:r>
              <a:rPr lang="en-US" sz="3117">
                <a:solidFill>
                  <a:srgbClr val="FFFFFF"/>
                </a:solidFill>
                <a:latin typeface="Josefin Sans"/>
                <a:ea typeface="Josefin Sans"/>
                <a:cs typeface="Josefin Sans"/>
                <a:sym typeface="Josefin Sans"/>
              </a:rPr>
              <a:t>User Control: Users should have the flexibility to modify or cancel reservations easily.</a:t>
            </a:r>
          </a:p>
          <a:p>
            <a:pPr algn="l" marL="673055" indent="-336528" lvl="1">
              <a:lnSpc>
                <a:spcPts val="4676"/>
              </a:lnSpc>
              <a:spcBef>
                <a:spcPct val="0"/>
              </a:spcBef>
              <a:buAutoNum type="arabicPeriod" startAt="1"/>
            </a:pPr>
            <a:r>
              <a:rPr lang="en-US" sz="3117">
                <a:solidFill>
                  <a:srgbClr val="FFFFFF"/>
                </a:solidFill>
                <a:latin typeface="Josefin Sans"/>
                <a:ea typeface="Josefin Sans"/>
                <a:cs typeface="Josefin Sans"/>
                <a:sym typeface="Josefin Sans"/>
              </a:rPr>
              <a:t>Accessibility: The app should be accessible to all users, including those with disabilities.</a:t>
            </a:r>
          </a:p>
          <a:p>
            <a:pPr algn="l" marL="0" indent="0" lvl="0">
              <a:lnSpc>
                <a:spcPts val="4676"/>
              </a:lnSpc>
              <a:spcBef>
                <a:spcPct val="0"/>
              </a:spcBef>
            </a:pPr>
          </a:p>
        </p:txBody>
      </p:sp>
      <p:sp>
        <p:nvSpPr>
          <p:cNvPr name="Freeform 6" id="6"/>
          <p:cNvSpPr/>
          <p:nvPr/>
        </p:nvSpPr>
        <p:spPr>
          <a:xfrm flipH="false" flipV="false" rot="-9689090">
            <a:off x="15789062" y="-635330"/>
            <a:ext cx="2940477" cy="2968044"/>
          </a:xfrm>
          <a:custGeom>
            <a:avLst/>
            <a:gdLst/>
            <a:ahLst/>
            <a:cxnLst/>
            <a:rect r="r" b="b" t="t" l="l"/>
            <a:pathLst>
              <a:path h="2968044" w="2940477">
                <a:moveTo>
                  <a:pt x="0" y="0"/>
                </a:moveTo>
                <a:lnTo>
                  <a:pt x="2940476" y="0"/>
                </a:lnTo>
                <a:lnTo>
                  <a:pt x="2940476" y="2968044"/>
                </a:lnTo>
                <a:lnTo>
                  <a:pt x="0" y="29680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90466" y="1316910"/>
            <a:ext cx="11732966" cy="1638300"/>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FECD2"/>
                </a:solidFill>
                <a:latin typeface="Bugaki"/>
                <a:ea typeface="Bugaki"/>
                <a:cs typeface="Bugaki"/>
                <a:sym typeface="Bugaki"/>
              </a:rPr>
              <a:t>From user feedback and initial surveys, we identified the following top requirements for the Oasis Spacebar app:</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p:cSld>
    <p:bg>
      <p:bgPr>
        <a:solidFill>
          <a:srgbClr val="B2B290"/>
        </a:solidFill>
      </p:bgPr>
    </p:bg>
    <p:spTree>
      <p:nvGrpSpPr>
        <p:cNvPr id="1" name=""/>
        <p:cNvGrpSpPr/>
        <p:nvPr/>
      </p:nvGrpSpPr>
      <p:grpSpPr>
        <a:xfrm>
          <a:off x="0" y="0"/>
          <a:ext cx="0" cy="0"/>
          <a:chOff x="0" y="0"/>
          <a:chExt cx="0" cy="0"/>
        </a:xfrm>
      </p:grpSpPr>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DAGIpfBwGCs</dc:identifier>
  <dcterms:modified xsi:type="dcterms:W3CDTF">2011-08-01T06:04:30Z</dcterms:modified>
  <cp:revision>1</cp:revision>
  <dc:title>PPT HCI</dc:title>
</cp:coreProperties>
</file>